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3"/>
  </p:notesMasterIdLst>
  <p:sldIdLst>
    <p:sldId id="281" r:id="rId2"/>
    <p:sldId id="263" r:id="rId3"/>
    <p:sldId id="264" r:id="rId4"/>
    <p:sldId id="265" r:id="rId5"/>
    <p:sldId id="266" r:id="rId6"/>
    <p:sldId id="267" r:id="rId7"/>
    <p:sldId id="268" r:id="rId8"/>
    <p:sldId id="269" r:id="rId9"/>
    <p:sldId id="270" r:id="rId10"/>
    <p:sldId id="271" r:id="rId11"/>
    <p:sldId id="272" r:id="rId12"/>
    <p:sldId id="273" r:id="rId13"/>
    <p:sldId id="274" r:id="rId14"/>
    <p:sldId id="275" r:id="rId15"/>
    <p:sldId id="276" r:id="rId16"/>
    <p:sldId id="277" r:id="rId17"/>
    <p:sldId id="278" r:id="rId18"/>
    <p:sldId id="279" r:id="rId19"/>
    <p:sldId id="282" r:id="rId20"/>
    <p:sldId id="283" r:id="rId21"/>
    <p:sldId id="284" r:id="rId22"/>
    <p:sldId id="285" r:id="rId23"/>
    <p:sldId id="286" r:id="rId24"/>
    <p:sldId id="287" r:id="rId25"/>
    <p:sldId id="288" r:id="rId26"/>
    <p:sldId id="289" r:id="rId27"/>
    <p:sldId id="290" r:id="rId28"/>
    <p:sldId id="291" r:id="rId29"/>
    <p:sldId id="292" r:id="rId30"/>
    <p:sldId id="293" r:id="rId31"/>
    <p:sldId id="294" r:id="rId32"/>
  </p:sldIdLst>
  <p:sldSz cx="12192000" cy="6858000"/>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snapVertSplitter="1" vertBarState="minimized" horzBarState="maximized">
    <p:restoredLeft sz="15981" autoAdjust="0"/>
    <p:restoredTop sz="94660"/>
  </p:normalViewPr>
  <p:slideViewPr>
    <p:cSldViewPr snapToGrid="0">
      <p:cViewPr varScale="1">
        <p:scale>
          <a:sx n="82" d="100"/>
          <a:sy n="82" d="100"/>
        </p:scale>
        <p:origin x="-792" y="-84"/>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8831" cy="495029"/>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15373" y="0"/>
            <a:ext cx="2918831" cy="495029"/>
          </a:xfrm>
          <a:prstGeom prst="rect">
            <a:avLst/>
          </a:prstGeom>
        </p:spPr>
        <p:txBody>
          <a:bodyPr vert="horz" lIns="91440" tIns="45720" rIns="91440" bIns="45720" rtlCol="0"/>
          <a:lstStyle>
            <a:lvl1pPr algn="r">
              <a:defRPr sz="1200"/>
            </a:lvl1pPr>
          </a:lstStyle>
          <a:p>
            <a:fld id="{3EFD42F7-718C-4B98-AAEC-167E6DDD60A7}" type="datetimeFigureOut">
              <a:rPr lang="en-US" smtClean="0"/>
              <a:pPr/>
              <a:t>5/17/2022</a:t>
            </a:fld>
            <a:endParaRPr lang="en-US"/>
          </a:p>
        </p:txBody>
      </p:sp>
      <p:sp>
        <p:nvSpPr>
          <p:cNvPr id="4" name="Slide Image Placeholder 3"/>
          <p:cNvSpPr>
            <a:spLocks noGrp="1" noRot="1" noChangeAspect="1"/>
          </p:cNvSpPr>
          <p:nvPr>
            <p:ph type="sldImg" idx="2"/>
          </p:nvPr>
        </p:nvSpPr>
        <p:spPr>
          <a:xfrm>
            <a:off x="409575" y="1233488"/>
            <a:ext cx="5916613" cy="3328987"/>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3577" y="4748163"/>
            <a:ext cx="5388610" cy="388486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371286"/>
            <a:ext cx="2918831" cy="49502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15373" y="9371286"/>
            <a:ext cx="2918831" cy="495028"/>
          </a:xfrm>
          <a:prstGeom prst="rect">
            <a:avLst/>
          </a:prstGeom>
        </p:spPr>
        <p:txBody>
          <a:bodyPr vert="horz" lIns="91440" tIns="45720" rIns="91440" bIns="45720" rtlCol="0" anchor="b"/>
          <a:lstStyle>
            <a:lvl1pPr algn="r">
              <a:defRPr sz="1200"/>
            </a:lvl1pPr>
          </a:lstStyle>
          <a:p>
            <a:fld id="{21B2AA4F-B828-4D7C-AFD3-893933DAFCB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pPr/>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pPr/>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pPr/>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3A1C593-65D0-4073-BCC9-577B9352EA97}" type="datetimeFigureOut">
              <a:rPr lang="en-US" smtClean="0"/>
              <a:pPr/>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A1C593-65D0-4073-BCC9-577B9352EA97}" type="datetimeFigureOut">
              <a:rPr lang="en-US" smtClean="0"/>
              <a:pPr/>
              <a:t>5/17/2022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3A1C593-65D0-4073-BCC9-577B9352EA97}" type="datetimeFigureOut">
              <a:rPr lang="en-US" smtClean="0"/>
              <a:pPr/>
              <a:t>5/17/2022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3A1C593-65D0-4073-BCC9-577B9352EA97}" type="datetimeFigureOut">
              <a:rPr lang="en-US" smtClean="0"/>
              <a:pPr/>
              <a:t>5/17/2022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3A1C593-65D0-4073-BCC9-577B9352EA97}" type="datetimeFigureOut">
              <a:rPr lang="en-US" smtClean="0"/>
              <a:pPr/>
              <a:t>5/17/2022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A1C593-65D0-4073-BCC9-577B9352EA97}" type="datetimeFigureOut">
              <a:rPr lang="en-US" smtClean="0"/>
              <a:pPr/>
              <a:t>5/17/2022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pPr/>
              <a:t>5/17/2022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A1C593-65D0-4073-BCC9-577B9352EA97}" type="datetimeFigureOut">
              <a:rPr lang="en-US" smtClean="0"/>
              <a:pPr/>
              <a:t>5/17/2022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B618960-8005-486C-9A75-10CB2AAC16F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A1C593-65D0-4073-BCC9-577B9352EA97}" type="datetimeFigureOut">
              <a:rPr lang="en-US" smtClean="0"/>
              <a:pPr/>
              <a:t>5/17/2022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618960-8005-486C-9A75-10CB2AAC16F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4"/>
          <p:cNvSpPr txBox="1"/>
          <p:nvPr/>
        </p:nvSpPr>
        <p:spPr>
          <a:xfrm>
            <a:off x="798195" y="1936115"/>
            <a:ext cx="10595610" cy="1753235"/>
          </a:xfrm>
          <a:prstGeom prst="rect">
            <a:avLst/>
          </a:prstGeom>
          <a:noFill/>
        </p:spPr>
        <p:txBody>
          <a:bodyPr wrap="square" rtlCol="0" anchor="t">
            <a:spAutoFit/>
          </a:bodyPr>
          <a:lstStyle/>
          <a:p>
            <a:pPr algn="just"/>
            <a:r>
              <a:rPr lang="en-US" sz="3600">
                <a:latin typeface="Times New Roman" panose="02020603050405020304" charset="0"/>
                <a:cs typeface="Times New Roman" panose="02020603050405020304" charset="0"/>
              </a:rPr>
              <a:t>Critical Success Factors: Panacea for Gainful Employment Opportunities in the Dynamic Business Environment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Text Box 99"/>
          <p:cNvSpPr txBox="1"/>
          <p:nvPr/>
        </p:nvSpPr>
        <p:spPr>
          <a:xfrm>
            <a:off x="789940" y="1075055"/>
            <a:ext cx="11042650" cy="4707890"/>
          </a:xfrm>
          <a:prstGeom prst="rect">
            <a:avLst/>
          </a:prstGeom>
          <a:noFill/>
          <a:ln w="9525">
            <a:noFill/>
          </a:ln>
        </p:spPr>
        <p:txBody>
          <a:bodyPr wrap="square">
            <a:spAutoFit/>
          </a:bodyPr>
          <a:lstStyle/>
          <a:p>
            <a:pPr indent="0" algn="just"/>
            <a:r>
              <a:rPr lang="en-US" sz="3200" b="0" dirty="0">
                <a:latin typeface="Times New Roman" panose="02020603050405020304" charset="0"/>
              </a:rPr>
              <a:t>That will no longer be. You must have both the academic and professional qualification to be employed. The import is that, if you have the professional qualification already without the academic qualification, go get the academic qualification to be employable. If you also possess the academic qualification without the professional qualification go and get the professional qualification to be employable in the civil or public service. The private sector is </a:t>
            </a:r>
            <a:r>
              <a:rPr lang="en-US" sz="3200" b="0" dirty="0" smtClean="0">
                <a:latin typeface="Times New Roman" panose="02020603050405020304" charset="0"/>
              </a:rPr>
              <a:t>the same </a:t>
            </a:r>
            <a:r>
              <a:rPr lang="en-US" sz="3200" b="0" dirty="0">
                <a:latin typeface="Times New Roman" panose="02020603050405020304" charset="0"/>
              </a:rPr>
              <a:t>since by implication that is what they want. So, education is key both academic and professional.</a:t>
            </a:r>
          </a:p>
          <a:p>
            <a:pPr indent="0" algn="just"/>
            <a:r>
              <a:rPr lang="en-US" sz="1200" b="0" dirty="0">
                <a:latin typeface="Times New Roman" panose="02020603050405020304" charset="0"/>
              </a:rPr>
              <a:t>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Text Box 99"/>
          <p:cNvSpPr txBox="1"/>
          <p:nvPr/>
        </p:nvSpPr>
        <p:spPr>
          <a:xfrm>
            <a:off x="601980" y="595630"/>
            <a:ext cx="11590020" cy="5507990"/>
          </a:xfrm>
          <a:prstGeom prst="rect">
            <a:avLst/>
          </a:prstGeom>
          <a:noFill/>
          <a:ln w="9525">
            <a:noFill/>
          </a:ln>
        </p:spPr>
        <p:txBody>
          <a:bodyPr wrap="square">
            <a:spAutoFit/>
          </a:bodyPr>
          <a:lstStyle/>
          <a:p>
            <a:pPr indent="0" algn="just"/>
            <a:r>
              <a:rPr lang="en-US" sz="3200" b="0" u="sng">
                <a:latin typeface="Times New Roman" panose="02020603050405020304" charset="0"/>
              </a:rPr>
              <a:t>Skill</a:t>
            </a:r>
            <a:r>
              <a:rPr lang="en-US" sz="3200" b="0">
                <a:latin typeface="Times New Roman" panose="02020603050405020304" charset="0"/>
              </a:rPr>
              <a:t>: You can increase your skill set through your own experience and also by study. A skilled person with extensive experience will grab better opportunities and will be able to move ahead of others in the profession. Most company manager spends a substantial part of their time searching for suitable candidate to fill available vacancies.</a:t>
            </a:r>
          </a:p>
          <a:p>
            <a:pPr indent="0" algn="just"/>
            <a:r>
              <a:rPr lang="en-US" sz="3200" b="0">
                <a:latin typeface="Times New Roman" panose="02020603050405020304" charset="0"/>
              </a:rPr>
              <a:t> </a:t>
            </a:r>
            <a:endParaRPr lang="en-US" sz="3200" b="0" u="sng">
              <a:latin typeface="Times New Roman" panose="02020603050405020304" charset="0"/>
            </a:endParaRPr>
          </a:p>
          <a:p>
            <a:pPr indent="0" algn="just"/>
            <a:r>
              <a:rPr lang="en-US" sz="3200" b="0" u="sng">
                <a:latin typeface="Times New Roman" panose="02020603050405020304" charset="0"/>
              </a:rPr>
              <a:t>Contacts</a:t>
            </a:r>
            <a:r>
              <a:rPr lang="en-US" sz="3200" b="0">
                <a:latin typeface="Times New Roman" panose="02020603050405020304" charset="0"/>
              </a:rPr>
              <a:t>: Show me your friend and I will show you the kind of person you are. Your contacts can determine who you will be and where you will be. It is very important that you cultivate and expand your network in a healthy number of contacts. Doors continually open and close. </a:t>
            </a:r>
            <a:endParaRPr lang="en-US" sz="32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Text Box 99"/>
          <p:cNvSpPr txBox="1"/>
          <p:nvPr/>
        </p:nvSpPr>
        <p:spPr>
          <a:xfrm>
            <a:off x="772795" y="675005"/>
            <a:ext cx="11059160" cy="5507990"/>
          </a:xfrm>
          <a:prstGeom prst="rect">
            <a:avLst/>
          </a:prstGeom>
          <a:noFill/>
          <a:ln w="9525">
            <a:noFill/>
          </a:ln>
        </p:spPr>
        <p:txBody>
          <a:bodyPr wrap="square">
            <a:spAutoFit/>
          </a:bodyPr>
          <a:lstStyle/>
          <a:p>
            <a:pPr indent="0" algn="just"/>
            <a:r>
              <a:rPr lang="en-US" sz="3200">
                <a:latin typeface="Times New Roman" panose="02020603050405020304" charset="0"/>
                <a:sym typeface="+mn-ea"/>
              </a:rPr>
              <a:t>You must have a network of people who support you and are there for you to move up and ahead in life.</a:t>
            </a:r>
          </a:p>
          <a:p>
            <a:pPr indent="0" algn="just"/>
            <a:endParaRPr lang="en-US" sz="3200" b="0" u="sng">
              <a:latin typeface="Times New Roman" panose="02020603050405020304" charset="0"/>
            </a:endParaRPr>
          </a:p>
          <a:p>
            <a:pPr indent="0" algn="just"/>
            <a:r>
              <a:rPr lang="en-US" sz="3200" b="0" u="sng">
                <a:latin typeface="Times New Roman" panose="02020603050405020304" charset="0"/>
              </a:rPr>
              <a:t>Money</a:t>
            </a:r>
            <a:r>
              <a:rPr lang="en-US" sz="3200" b="0">
                <a:latin typeface="Times New Roman" panose="02020603050405020304" charset="0"/>
              </a:rPr>
              <a:t>: You must be effective in managing money. Money enables you to grab opportunities that come around your way. If you are in a job you hate but have no money set aside, your options to move out of that situation is limited. When you have options, you have more freedom. But when your money management ability is questionable you will not want to leave the poor paying job to acquire a new skill for say 3 months, or search for a better job that will eventually pay more.</a:t>
            </a:r>
            <a:endParaRPr lang="en-US" sz="320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Text Box 99"/>
          <p:cNvSpPr txBox="1"/>
          <p:nvPr/>
        </p:nvSpPr>
        <p:spPr>
          <a:xfrm>
            <a:off x="566420" y="537845"/>
            <a:ext cx="11059795" cy="6000750"/>
          </a:xfrm>
          <a:prstGeom prst="rect">
            <a:avLst/>
          </a:prstGeom>
          <a:noFill/>
          <a:ln w="9525">
            <a:noFill/>
          </a:ln>
        </p:spPr>
        <p:txBody>
          <a:bodyPr wrap="square">
            <a:spAutoFit/>
          </a:bodyPr>
          <a:lstStyle/>
          <a:p>
            <a:pPr indent="0" algn="just"/>
            <a:r>
              <a:rPr lang="en-US" sz="3200" b="0" u="sng" dirty="0">
                <a:latin typeface="Times New Roman" panose="02020603050405020304" charset="0"/>
              </a:rPr>
              <a:t>Good work habits</a:t>
            </a:r>
            <a:r>
              <a:rPr lang="en-US" sz="3200" b="0" dirty="0">
                <a:latin typeface="Times New Roman" panose="02020603050405020304" charset="0"/>
              </a:rPr>
              <a:t>: This enables you to be more productive, set your priorities right and be proactive. When you are organized and careful, it has its reward. Ability to deliver </a:t>
            </a:r>
            <a:r>
              <a:rPr lang="en-US" sz="3200" b="0" dirty="0" smtClean="0">
                <a:latin typeface="Times New Roman" panose="02020603050405020304" charset="0"/>
              </a:rPr>
              <a:t>on </a:t>
            </a:r>
            <a:r>
              <a:rPr lang="en-US" sz="3200" b="0" dirty="0">
                <a:latin typeface="Times New Roman" panose="02020603050405020304" charset="0"/>
              </a:rPr>
              <a:t>time is very important. See the work as your own and do it well. By doing that you are making yourself indispensable with a higher pay to retain </a:t>
            </a:r>
            <a:r>
              <a:rPr lang="en-US" sz="3200" b="0" dirty="0" smtClean="0">
                <a:latin typeface="Times New Roman" panose="02020603050405020304" charset="0"/>
              </a:rPr>
              <a:t>you.</a:t>
            </a:r>
            <a:endParaRPr lang="en-US" sz="3200" b="0" dirty="0">
              <a:latin typeface="Times New Roman" panose="02020603050405020304" charset="0"/>
            </a:endParaRPr>
          </a:p>
          <a:p>
            <a:pPr indent="0" algn="just"/>
            <a:r>
              <a:rPr lang="en-US" sz="3200" b="0" dirty="0">
                <a:latin typeface="Times New Roman" panose="02020603050405020304" charset="0"/>
              </a:rPr>
              <a:t> </a:t>
            </a:r>
            <a:endParaRPr lang="en-US" sz="3200" b="0" u="sng" dirty="0">
              <a:latin typeface="Times New Roman" panose="02020603050405020304" charset="0"/>
            </a:endParaRPr>
          </a:p>
          <a:p>
            <a:pPr indent="0" algn="just"/>
            <a:r>
              <a:rPr lang="en-US" sz="3200" b="0" u="sng" dirty="0">
                <a:latin typeface="Times New Roman" panose="02020603050405020304" charset="0"/>
              </a:rPr>
              <a:t>Positive mental attitude</a:t>
            </a:r>
            <a:r>
              <a:rPr lang="en-US" sz="3200" b="0" dirty="0">
                <a:latin typeface="Times New Roman" panose="02020603050405020304" charset="0"/>
              </a:rPr>
              <a:t>: Look at the positive side of things in every situation and move ahead in life. A person that wants to make progress in life will not be let down by occasional challenges be it personal or environmental. He will always look at the light at the end of the tunnel.</a:t>
            </a:r>
            <a:endParaRPr lang="en-US" sz="32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Text Box 99"/>
          <p:cNvSpPr txBox="1"/>
          <p:nvPr/>
        </p:nvSpPr>
        <p:spPr>
          <a:xfrm>
            <a:off x="582930" y="675005"/>
            <a:ext cx="11026140" cy="5507990"/>
          </a:xfrm>
          <a:prstGeom prst="rect">
            <a:avLst/>
          </a:prstGeom>
          <a:noFill/>
          <a:ln w="9525">
            <a:noFill/>
          </a:ln>
        </p:spPr>
        <p:txBody>
          <a:bodyPr wrap="square">
            <a:spAutoFit/>
          </a:bodyPr>
          <a:lstStyle/>
          <a:p>
            <a:pPr indent="0" algn="just"/>
            <a:r>
              <a:rPr lang="en-US" sz="3200" b="0" u="sng" dirty="0">
                <a:latin typeface="Times New Roman" panose="02020603050405020304" charset="0"/>
              </a:rPr>
              <a:t>Positive image</a:t>
            </a:r>
            <a:r>
              <a:rPr lang="en-US" sz="3200" b="0" dirty="0">
                <a:latin typeface="Times New Roman" panose="02020603050405020304" charset="0"/>
              </a:rPr>
              <a:t>: Dress for success. You will be addressed by the way you dress. People are led by appearances and you can be criticized by the way you look and you do the same. Work to present yourself to others the best way you can. Create a positive image of </a:t>
            </a:r>
            <a:r>
              <a:rPr lang="en-US" sz="3200" b="0" dirty="0" smtClean="0">
                <a:latin typeface="Times New Roman" panose="02020603050405020304" charset="0"/>
              </a:rPr>
              <a:t>yourself</a:t>
            </a:r>
            <a:r>
              <a:rPr lang="en-US" sz="3200" b="0" dirty="0">
                <a:latin typeface="Times New Roman" panose="02020603050405020304" charset="0"/>
              </a:rPr>
              <a:t>.</a:t>
            </a:r>
            <a:endParaRPr lang="en-US" sz="3200" b="0" u="sng" dirty="0">
              <a:latin typeface="Times New Roman" panose="02020603050405020304" charset="0"/>
            </a:endParaRPr>
          </a:p>
          <a:p>
            <a:pPr indent="0" algn="just"/>
            <a:r>
              <a:rPr lang="en-US" sz="3200" b="0" u="sng" dirty="0">
                <a:latin typeface="Times New Roman" panose="02020603050405020304" charset="0"/>
              </a:rPr>
              <a:t> </a:t>
            </a:r>
          </a:p>
          <a:p>
            <a:pPr indent="0" algn="just"/>
            <a:r>
              <a:rPr lang="en-US" sz="3200" b="0" u="sng" dirty="0">
                <a:latin typeface="Times New Roman" panose="02020603050405020304" charset="0"/>
              </a:rPr>
              <a:t>Creativity</a:t>
            </a:r>
            <a:r>
              <a:rPr lang="en-US" sz="3200" b="0" dirty="0">
                <a:latin typeface="Times New Roman" panose="02020603050405020304" charset="0"/>
              </a:rPr>
              <a:t>: Keep in mind that many times it takes just one great idea to create wealth. Imagine you have many great ideas. Ideas rule the world. You must be creative to be able to dominate that employment market.</a:t>
            </a:r>
          </a:p>
          <a:p>
            <a:pPr indent="0" algn="just"/>
            <a:r>
              <a:rPr lang="en-US" sz="3200" b="0" dirty="0">
                <a:latin typeface="Times New Roman" panose="02020603050405020304" charset="0"/>
              </a:rPr>
              <a:t> </a:t>
            </a:r>
            <a:endParaRPr lang="en-US" sz="32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Text Box 99"/>
          <p:cNvSpPr txBox="1"/>
          <p:nvPr/>
        </p:nvSpPr>
        <p:spPr>
          <a:xfrm>
            <a:off x="615950" y="789305"/>
            <a:ext cx="10960100" cy="5015865"/>
          </a:xfrm>
          <a:prstGeom prst="rect">
            <a:avLst/>
          </a:prstGeom>
          <a:noFill/>
          <a:ln w="9525">
            <a:noFill/>
          </a:ln>
        </p:spPr>
        <p:txBody>
          <a:bodyPr wrap="square">
            <a:spAutoFit/>
          </a:bodyPr>
          <a:lstStyle/>
          <a:p>
            <a:pPr indent="0" algn="just"/>
            <a:r>
              <a:rPr lang="en-US" sz="3200" b="0" u="sng" dirty="0">
                <a:latin typeface="Times New Roman" panose="02020603050405020304" charset="0"/>
              </a:rPr>
              <a:t>Character</a:t>
            </a:r>
            <a:r>
              <a:rPr lang="en-US" sz="3200" b="0" dirty="0">
                <a:latin typeface="Times New Roman" panose="02020603050405020304" charset="0"/>
              </a:rPr>
              <a:t>: Respect, followed by trust, builds a strong foundation for your personal and professional relationships. Be self-disciplined and honest as it will open world of opportunities for you. You must have integrity for people to trust and believe you. Do not ever speak evil of your past employers.</a:t>
            </a:r>
          </a:p>
          <a:p>
            <a:pPr indent="0" algn="just"/>
            <a:r>
              <a:rPr lang="en-US" sz="3200" b="0" dirty="0">
                <a:latin typeface="Times New Roman" panose="02020603050405020304" charset="0"/>
              </a:rPr>
              <a:t> </a:t>
            </a:r>
          </a:p>
          <a:p>
            <a:pPr indent="0" algn="just"/>
            <a:r>
              <a:rPr lang="en-US" sz="3200" b="0" dirty="0">
                <a:latin typeface="Times New Roman" panose="02020603050405020304" charset="0"/>
              </a:rPr>
              <a:t>In summary, while not downplaying the importance of hard skills, soft skills have been proven over time to be </a:t>
            </a:r>
            <a:r>
              <a:rPr lang="en-US" sz="3200" b="0" dirty="0" smtClean="0">
                <a:latin typeface="Times New Roman" panose="02020603050405020304" charset="0"/>
              </a:rPr>
              <a:t>important </a:t>
            </a:r>
            <a:r>
              <a:rPr lang="en-US" sz="3200" b="0" dirty="0">
                <a:latin typeface="Times New Roman" panose="02020603050405020304" charset="0"/>
              </a:rPr>
              <a:t>to one’s success.</a:t>
            </a:r>
          </a:p>
          <a:p>
            <a:pPr indent="0" algn="just"/>
            <a:r>
              <a:rPr lang="en-US" sz="3200" b="0" dirty="0">
                <a:latin typeface="Times New Roman" panose="02020603050405020304" charset="0"/>
              </a:rPr>
              <a:t> </a:t>
            </a:r>
            <a:endParaRPr lang="en-US" sz="32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62708" y="112542"/>
            <a:ext cx="11057206" cy="6986528"/>
          </a:xfrm>
          <a:prstGeom prst="rect">
            <a:avLst/>
          </a:prstGeom>
        </p:spPr>
        <p:txBody>
          <a:bodyPr wrap="square">
            <a:spAutoFit/>
          </a:bodyPr>
          <a:lstStyle/>
          <a:p>
            <a:pPr algn="just"/>
            <a:r>
              <a:rPr lang="en-US" sz="3200" b="1" dirty="0" smtClean="0">
                <a:latin typeface="Times New Roman" panose="02020603050405020304" charset="0"/>
                <a:cs typeface="Times New Roman" panose="02020603050405020304" charset="0"/>
              </a:rPr>
              <a:t>Employment opportunities with Corporate Affairs Commission </a:t>
            </a:r>
          </a:p>
          <a:p>
            <a:pPr algn="just"/>
            <a:r>
              <a:rPr lang="en-US" sz="3200" dirty="0" smtClean="0">
                <a:latin typeface="Times New Roman" panose="02020603050405020304" charset="0"/>
                <a:cs typeface="Times New Roman" panose="02020603050405020304" charset="0"/>
              </a:rPr>
              <a:t>We </a:t>
            </a:r>
            <a:r>
              <a:rPr lang="en-US" sz="3200" dirty="0">
                <a:latin typeface="Times New Roman" panose="02020603050405020304" charset="0"/>
                <a:cs typeface="Times New Roman" panose="02020603050405020304" charset="0"/>
              </a:rPr>
              <a:t>can launch ourselves out of the community of beggars or the unemployed by thinking strategically on how we can make or boost our living through the Corporate Affairs Commission. Unfortunately, many people are not aware of self-employment, or job opportunities that abound around the Corporate Affairs Commission, an agency </a:t>
            </a:r>
            <a:r>
              <a:rPr lang="en-US" sz="3200" dirty="0" smtClean="0">
                <a:latin typeface="Times New Roman" panose="02020603050405020304" charset="0"/>
                <a:cs typeface="Times New Roman" panose="02020603050405020304" charset="0"/>
              </a:rPr>
              <a:t>established through </a:t>
            </a:r>
            <a:r>
              <a:rPr lang="en-US" sz="3200" dirty="0">
                <a:latin typeface="Times New Roman" panose="02020603050405020304" charset="0"/>
                <a:cs typeface="Times New Roman" panose="02020603050405020304" charset="0"/>
              </a:rPr>
              <a:t>the Companies and Allied Matters Act to monitor the administration and enforcement of the CAMA 2020. The CAC has branches in all the states of the Federation and the headquarters is located in Abuja, FCT. This lecture will open our eyes to some of the opportunities created by the existence of the CAC and </a:t>
            </a:r>
            <a:r>
              <a:rPr lang="en-US" sz="3200" dirty="0" smtClean="0">
                <a:latin typeface="Times New Roman" panose="02020603050405020304" charset="0"/>
                <a:cs typeface="Times New Roman" panose="02020603050405020304" charset="0"/>
              </a:rPr>
              <a:t>how we can explore the opportunities.</a:t>
            </a:r>
            <a:endParaRPr lang="en-US" sz="3200" dirty="0">
              <a:latin typeface="Times New Roman" panose="02020603050405020304" charset="0"/>
              <a:cs typeface="Times New Roman" panose="0202060305040502030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9317" y="713325"/>
            <a:ext cx="10726615" cy="5509200"/>
          </a:xfrm>
          <a:prstGeom prst="rect">
            <a:avLst/>
          </a:prstGeom>
        </p:spPr>
        <p:txBody>
          <a:bodyPr wrap="square">
            <a:spAutoFit/>
          </a:bodyPr>
          <a:lstStyle/>
          <a:p>
            <a:pPr algn="just"/>
            <a:r>
              <a:rPr lang="en-US" sz="3200" dirty="0">
                <a:latin typeface="Times New Roman" panose="02020603050405020304" charset="0"/>
                <a:cs typeface="Times New Roman" panose="02020603050405020304" charset="0"/>
              </a:rPr>
              <a:t>Business opportunities with the Corporate Affairs Commission</a:t>
            </a:r>
          </a:p>
          <a:p>
            <a:pPr algn="just"/>
            <a:endParaRPr lang="en-US" sz="3200" dirty="0">
              <a:latin typeface="Times New Roman" panose="02020603050405020304" charset="0"/>
              <a:cs typeface="Times New Roman" panose="02020603050405020304" charset="0"/>
            </a:endParaRPr>
          </a:p>
          <a:p>
            <a:pPr algn="just"/>
            <a:r>
              <a:rPr lang="en-US" sz="3200" dirty="0">
                <a:latin typeface="Times New Roman" panose="02020603050405020304" charset="0"/>
                <a:cs typeface="Times New Roman" panose="02020603050405020304" charset="0"/>
              </a:rPr>
              <a:t>(1)	CAC Accredited Agent</a:t>
            </a:r>
          </a:p>
          <a:p>
            <a:pPr algn="just"/>
            <a:r>
              <a:rPr lang="en-US" sz="3200" dirty="0">
                <a:latin typeface="Times New Roman" panose="02020603050405020304" charset="0"/>
                <a:cs typeface="Times New Roman" panose="02020603050405020304" charset="0"/>
              </a:rPr>
              <a:t>(2)	Company Name Search Agent</a:t>
            </a:r>
          </a:p>
          <a:p>
            <a:pPr algn="just"/>
            <a:r>
              <a:rPr lang="en-US" sz="3200" dirty="0">
                <a:latin typeface="Times New Roman" panose="02020603050405020304" charset="0"/>
                <a:cs typeface="Times New Roman" panose="02020603050405020304" charset="0"/>
              </a:rPr>
              <a:t>(3)	Company Incorporation Agent</a:t>
            </a:r>
          </a:p>
          <a:p>
            <a:pPr algn="just"/>
            <a:r>
              <a:rPr lang="en-US" sz="3200" dirty="0">
                <a:latin typeface="Times New Roman" panose="02020603050405020304" charset="0"/>
                <a:cs typeface="Times New Roman" panose="02020603050405020304" charset="0"/>
              </a:rPr>
              <a:t>(4)	Company Search Agent</a:t>
            </a:r>
          </a:p>
          <a:p>
            <a:pPr algn="just"/>
            <a:r>
              <a:rPr lang="en-US" sz="3200" dirty="0">
                <a:latin typeface="Times New Roman" panose="02020603050405020304" charset="0"/>
                <a:cs typeface="Times New Roman" panose="02020603050405020304" charset="0"/>
              </a:rPr>
              <a:t>(5)	Company Secretariat Services </a:t>
            </a:r>
          </a:p>
          <a:p>
            <a:pPr marL="514350" indent="-514350" algn="just">
              <a:buAutoNum type="arabicParenBoth" startAt="6"/>
            </a:pPr>
            <a:r>
              <a:rPr lang="en-US" sz="3200" dirty="0" smtClean="0">
                <a:latin typeface="Times New Roman" panose="02020603050405020304" charset="0"/>
                <a:cs typeface="Times New Roman" panose="02020603050405020304" charset="0"/>
              </a:rPr>
              <a:t>    Insolvency Practice</a:t>
            </a:r>
          </a:p>
          <a:p>
            <a:pPr algn="just"/>
            <a:r>
              <a:rPr lang="en-US" sz="3200" dirty="0">
                <a:latin typeface="Times New Roman" panose="02020603050405020304" charset="0"/>
                <a:cs typeface="Times New Roman" panose="02020603050405020304" charset="0"/>
              </a:rPr>
              <a:t>(7)	Corporate Governance Evaluation.</a:t>
            </a:r>
          </a:p>
          <a:p>
            <a:pPr algn="just"/>
            <a:r>
              <a:rPr lang="en-US" sz="3200" dirty="0">
                <a:latin typeface="Times New Roman" panose="02020603050405020304" charset="0"/>
                <a:cs typeface="Times New Roman" panose="02020603050405020304" charset="0"/>
              </a:rPr>
              <a:t>(8)	Board Evaluation</a:t>
            </a:r>
          </a:p>
          <a:p>
            <a:pPr algn="just"/>
            <a:r>
              <a:rPr lang="en-US" sz="3200" dirty="0">
                <a:latin typeface="Times New Roman" panose="02020603050405020304" charset="0"/>
                <a:cs typeface="Times New Roman" panose="02020603050405020304" charset="0"/>
              </a:rPr>
              <a:t>(9)	Advisory </a:t>
            </a:r>
            <a:r>
              <a:rPr lang="en-US" sz="3200" dirty="0" smtClean="0">
                <a:latin typeface="Times New Roman" panose="02020603050405020304" charset="0"/>
                <a:cs typeface="Times New Roman" panose="02020603050405020304" charset="0"/>
              </a:rPr>
              <a:t>Services</a:t>
            </a:r>
            <a:endParaRPr lang="en-US" sz="3200" dirty="0">
              <a:latin typeface="Times New Roman" panose="02020603050405020304" charset="0"/>
              <a:cs typeface="Times New Roman" panose="0202060305040502030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4571" y="456925"/>
            <a:ext cx="11197883" cy="6001643"/>
          </a:xfrm>
          <a:prstGeom prst="rect">
            <a:avLst/>
          </a:prstGeom>
        </p:spPr>
        <p:txBody>
          <a:bodyPr wrap="square">
            <a:spAutoFit/>
          </a:bodyPr>
          <a:lstStyle/>
          <a:p>
            <a:pPr algn="just"/>
            <a:r>
              <a:rPr lang="en-US" sz="3200" dirty="0">
                <a:latin typeface="Times New Roman" panose="02020603050405020304" charset="0"/>
                <a:cs typeface="Times New Roman" panose="02020603050405020304" charset="0"/>
              </a:rPr>
              <a:t>Company Name Search Agent </a:t>
            </a:r>
          </a:p>
          <a:p>
            <a:pPr algn="just"/>
            <a:r>
              <a:rPr lang="en-US" sz="3200" dirty="0">
                <a:latin typeface="Times New Roman" panose="02020603050405020304" charset="0"/>
                <a:cs typeface="Times New Roman" panose="02020603050405020304" charset="0"/>
              </a:rPr>
              <a:t>In the UK, some people have taken this as their own specialized area of professional practice and are well known for it. It takes N665.00, inclusive of </a:t>
            </a:r>
            <a:r>
              <a:rPr lang="en-US" sz="3200" dirty="0" err="1">
                <a:latin typeface="Times New Roman" panose="02020603050405020304" charset="0"/>
                <a:cs typeface="Times New Roman" panose="02020603050405020304" charset="0"/>
              </a:rPr>
              <a:t>remita</a:t>
            </a:r>
            <a:r>
              <a:rPr lang="en-US" sz="3200" dirty="0">
                <a:latin typeface="Times New Roman" panose="02020603050405020304" charset="0"/>
                <a:cs typeface="Times New Roman" panose="02020603050405020304" charset="0"/>
              </a:rPr>
              <a:t> charges to do a name search in Nigeria. If you charge a client N2,000 for it, some will not mind. If you are lucky to get about 10 or more in a week you can make some money after covering all costs. At least, with this you can feed and meet other needs. This can be done as a side hustle for those that are gainfully employed and you can earn extra income through this. Talk to people in the </a:t>
            </a:r>
            <a:r>
              <a:rPr lang="en-US" sz="3200" dirty="0" smtClean="0">
                <a:latin typeface="Times New Roman" panose="02020603050405020304" charset="0"/>
                <a:cs typeface="Times New Roman" panose="02020603050405020304" charset="0"/>
              </a:rPr>
              <a:t>Church, Office</a:t>
            </a:r>
            <a:r>
              <a:rPr lang="en-US" sz="3200" dirty="0">
                <a:latin typeface="Times New Roman" panose="02020603050405020304" charset="0"/>
                <a:cs typeface="Times New Roman" panose="02020603050405020304" charset="0"/>
              </a:rPr>
              <a:t>, friends and family or relations. You can as well get referrals from friends or past clients</a:t>
            </a:r>
            <a:r>
              <a:rPr lang="en-US" sz="3200" dirty="0" smtClean="0">
                <a:latin typeface="Times New Roman" panose="02020603050405020304" charset="0"/>
                <a:cs typeface="Times New Roman" panose="02020603050405020304" charset="0"/>
              </a:rPr>
              <a:t>.</a:t>
            </a:r>
            <a:endParaRPr lang="en-US" sz="3200" dirty="0">
              <a:latin typeface="Times New Roman" panose="02020603050405020304" charset="0"/>
              <a:cs typeface="Times New Roman" panose="0202060305040502030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73722" y="635450"/>
            <a:ext cx="10733649" cy="5509200"/>
          </a:xfrm>
          <a:prstGeom prst="rect">
            <a:avLst/>
          </a:prstGeom>
        </p:spPr>
        <p:txBody>
          <a:bodyPr wrap="square">
            <a:spAutoFit/>
          </a:bodyPr>
          <a:lstStyle/>
          <a:p>
            <a:pPr algn="just"/>
            <a:r>
              <a:rPr lang="en-US" sz="3200" dirty="0">
                <a:latin typeface="Times New Roman" panose="02020603050405020304" charset="0"/>
                <a:cs typeface="Times New Roman" panose="02020603050405020304" charset="0"/>
              </a:rPr>
              <a:t>CAC Accredited Agent</a:t>
            </a:r>
          </a:p>
          <a:p>
            <a:pPr algn="just"/>
            <a:r>
              <a:rPr lang="en-US" sz="3200" dirty="0">
                <a:latin typeface="Times New Roman" panose="02020603050405020304" charset="0"/>
                <a:cs typeface="Times New Roman" panose="02020603050405020304" charset="0"/>
              </a:rPr>
              <a:t>This is the most essential license you need to live on income from the Corporate Affairs Commission. Once you have the CAC accreditation card (I do have mine), you have all the liberties to do all the </a:t>
            </a:r>
            <a:r>
              <a:rPr lang="en-US" sz="3200" dirty="0" smtClean="0">
                <a:latin typeface="Times New Roman" panose="02020603050405020304" charset="0"/>
                <a:cs typeface="Times New Roman" panose="02020603050405020304" charset="0"/>
              </a:rPr>
              <a:t>afore-mentioned </a:t>
            </a:r>
            <a:r>
              <a:rPr lang="en-US" sz="3200" dirty="0">
                <a:latin typeface="Times New Roman" panose="02020603050405020304" charset="0"/>
                <a:cs typeface="Times New Roman" panose="02020603050405020304" charset="0"/>
              </a:rPr>
              <a:t>consultancy services without let or hindrance. Without it, you will be seen as a “TOUT” in the </a:t>
            </a:r>
            <a:r>
              <a:rPr lang="en-US" sz="3200" dirty="0" smtClean="0">
                <a:latin typeface="Times New Roman" panose="02020603050405020304" charset="0"/>
                <a:cs typeface="Times New Roman" panose="02020603050405020304" charset="0"/>
              </a:rPr>
              <a:t>sector </a:t>
            </a:r>
            <a:r>
              <a:rPr lang="en-US" sz="3200" dirty="0">
                <a:latin typeface="Times New Roman" panose="02020603050405020304" charset="0"/>
                <a:cs typeface="Times New Roman" panose="02020603050405020304" charset="0"/>
              </a:rPr>
              <a:t>no matter the academic qualification you have and there are so many limitations for you. So, it is not automatic, you have to apply for it and get the card from the CAC. If you have one already, you must renew same from time to time. I renewed mine in June </a:t>
            </a:r>
            <a:r>
              <a:rPr lang="en-US" sz="3200" dirty="0" smtClean="0">
                <a:latin typeface="Times New Roman" panose="02020603050405020304" charset="0"/>
                <a:cs typeface="Times New Roman" panose="02020603050405020304" charset="0"/>
              </a:rPr>
              <a:t>last </a:t>
            </a:r>
            <a:r>
              <a:rPr lang="en-US" sz="3200" dirty="0">
                <a:latin typeface="Times New Roman" panose="02020603050405020304" charset="0"/>
                <a:cs typeface="Times New Roman" panose="02020603050405020304" charset="0"/>
              </a:rPr>
              <a:t>year.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Text Box 99"/>
          <p:cNvSpPr txBox="1"/>
          <p:nvPr/>
        </p:nvSpPr>
        <p:spPr>
          <a:xfrm>
            <a:off x="320040" y="1413510"/>
            <a:ext cx="11551920" cy="4030980"/>
          </a:xfrm>
          <a:prstGeom prst="rect">
            <a:avLst/>
          </a:prstGeom>
          <a:noFill/>
          <a:ln w="9525">
            <a:noFill/>
          </a:ln>
        </p:spPr>
        <p:txBody>
          <a:bodyPr wrap="square">
            <a:spAutoFit/>
          </a:bodyPr>
          <a:lstStyle/>
          <a:p>
            <a:pPr indent="0" algn="just"/>
            <a:r>
              <a:rPr lang="en-US" sz="3200" b="0" dirty="0">
                <a:latin typeface="Times New Roman" panose="02020603050405020304" charset="0"/>
              </a:rPr>
              <a:t>The reality in Nigeria now, and everywhere else is that job opportunities are shrinking. Companies are not expanding or growing to justify employment of more hands. Those already in employment are not willing to retire early. There is so much agitation to increase the retirement age of lecturers to 65 and professors to 70 years. Teachers will now retire at either 65 or when they clock 40 years in service, whichever comes first. Civil service or public </a:t>
            </a:r>
            <a:r>
              <a:rPr lang="en-US" sz="3200" b="0" dirty="0" smtClean="0">
                <a:latin typeface="Times New Roman" panose="02020603050405020304" charset="0"/>
              </a:rPr>
              <a:t>service </a:t>
            </a:r>
            <a:r>
              <a:rPr lang="en-US" sz="3200" b="0" dirty="0">
                <a:latin typeface="Times New Roman" panose="02020603050405020304" charset="0"/>
              </a:rPr>
              <a:t>jobs are not there anymore. </a:t>
            </a:r>
            <a:endParaRPr lang="en-US" sz="32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33046" y="422257"/>
            <a:ext cx="10846191" cy="5509200"/>
          </a:xfrm>
          <a:prstGeom prst="rect">
            <a:avLst/>
          </a:prstGeom>
        </p:spPr>
        <p:txBody>
          <a:bodyPr wrap="square">
            <a:spAutoFit/>
          </a:bodyPr>
          <a:lstStyle/>
          <a:p>
            <a:pPr algn="just"/>
            <a:r>
              <a:rPr lang="en-US" sz="3200" dirty="0">
                <a:latin typeface="Times New Roman" panose="02020603050405020304" charset="0"/>
                <a:cs typeface="Times New Roman" panose="02020603050405020304" charset="0"/>
              </a:rPr>
              <a:t>There are specified professional qualifications to be eligible for the CAC accreditation. These are:</a:t>
            </a:r>
          </a:p>
          <a:p>
            <a:pPr algn="just"/>
            <a:endParaRPr lang="en-US" sz="3200" dirty="0" smtClean="0">
              <a:latin typeface="Times New Roman" panose="02020603050405020304" charset="0"/>
              <a:cs typeface="Times New Roman" panose="02020603050405020304" charset="0"/>
            </a:endParaRPr>
          </a:p>
          <a:p>
            <a:pPr algn="just"/>
            <a:r>
              <a:rPr lang="en-US" sz="3200" dirty="0" smtClean="0">
                <a:latin typeface="Times New Roman" panose="02020603050405020304" charset="0"/>
                <a:cs typeface="Times New Roman" panose="02020603050405020304" charset="0"/>
              </a:rPr>
              <a:t>(</a:t>
            </a:r>
            <a:r>
              <a:rPr lang="en-US" sz="3200" dirty="0">
                <a:latin typeface="Times New Roman" panose="02020603050405020304" charset="0"/>
                <a:cs typeface="Times New Roman" panose="02020603050405020304" charset="0"/>
              </a:rPr>
              <a:t>i)	Membership of the Institute of Chartered Secretaries and Administrators (ICSA)</a:t>
            </a:r>
          </a:p>
          <a:p>
            <a:pPr algn="just"/>
            <a:r>
              <a:rPr lang="en-US" sz="3200" dirty="0">
                <a:latin typeface="Times New Roman" panose="02020603050405020304" charset="0"/>
                <a:cs typeface="Times New Roman" panose="02020603050405020304" charset="0"/>
              </a:rPr>
              <a:t>(ii)	Membership of the Institute of Chartered Accountants of Nigeria (ICAN)</a:t>
            </a:r>
          </a:p>
          <a:p>
            <a:pPr algn="just"/>
            <a:r>
              <a:rPr lang="en-US" sz="3200" dirty="0">
                <a:latin typeface="Times New Roman" panose="02020603050405020304" charset="0"/>
                <a:cs typeface="Times New Roman" panose="02020603050405020304" charset="0"/>
              </a:rPr>
              <a:t>(iii)	Membership of the Association of National Accountants of Nigeria (ANAN)</a:t>
            </a:r>
          </a:p>
          <a:p>
            <a:pPr algn="just"/>
            <a:r>
              <a:rPr lang="en-US" sz="3200" dirty="0">
                <a:latin typeface="Times New Roman" panose="02020603050405020304" charset="0"/>
                <a:cs typeface="Times New Roman" panose="02020603050405020304" charset="0"/>
              </a:rPr>
              <a:t>(iv)	A legal Practitioner within the meaning of Legal Practitioners Act.</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8978" y="607316"/>
            <a:ext cx="10747717" cy="5016758"/>
          </a:xfrm>
          <a:prstGeom prst="rect">
            <a:avLst/>
          </a:prstGeom>
        </p:spPr>
        <p:txBody>
          <a:bodyPr wrap="square">
            <a:spAutoFit/>
          </a:bodyPr>
          <a:lstStyle/>
          <a:p>
            <a:pPr algn="just"/>
            <a:r>
              <a:rPr lang="en-US" sz="3200" dirty="0">
                <a:latin typeface="Times New Roman" panose="02020603050405020304" charset="0"/>
                <a:cs typeface="Times New Roman" panose="02020603050405020304" charset="0"/>
              </a:rPr>
              <a:t>How do I become CAC accredited agent?</a:t>
            </a:r>
          </a:p>
          <a:p>
            <a:pPr algn="just"/>
            <a:r>
              <a:rPr lang="en-US" sz="3200" dirty="0" smtClean="0">
                <a:latin typeface="Times New Roman" panose="02020603050405020304" charset="0"/>
                <a:cs typeface="Times New Roman" panose="02020603050405020304" charset="0"/>
              </a:rPr>
              <a:t>(i)    Fill </a:t>
            </a:r>
            <a:r>
              <a:rPr lang="en-US" sz="3200" dirty="0">
                <a:latin typeface="Times New Roman" panose="02020603050405020304" charset="0"/>
                <a:cs typeface="Times New Roman" panose="02020603050405020304" charset="0"/>
              </a:rPr>
              <a:t>the requisite form</a:t>
            </a:r>
          </a:p>
          <a:p>
            <a:pPr algn="just"/>
            <a:r>
              <a:rPr lang="en-US" sz="3200" dirty="0" smtClean="0">
                <a:latin typeface="Times New Roman" panose="02020603050405020304" charset="0"/>
                <a:cs typeface="Times New Roman" panose="02020603050405020304" charset="0"/>
              </a:rPr>
              <a:t>(ii)   Furnish </a:t>
            </a:r>
            <a:r>
              <a:rPr lang="en-US" sz="3200" dirty="0">
                <a:latin typeface="Times New Roman" panose="02020603050405020304" charset="0"/>
                <a:cs typeface="Times New Roman" panose="02020603050405020304" charset="0"/>
              </a:rPr>
              <a:t>photo copy of proficiency/qualifying certificate</a:t>
            </a:r>
          </a:p>
          <a:p>
            <a:pPr algn="just"/>
            <a:r>
              <a:rPr lang="en-US" sz="3200" dirty="0" smtClean="0">
                <a:latin typeface="Times New Roman" panose="02020603050405020304" charset="0"/>
                <a:cs typeface="Times New Roman" panose="02020603050405020304" charset="0"/>
              </a:rPr>
              <a:t>(iii)  One </a:t>
            </a:r>
            <a:r>
              <a:rPr lang="en-US" sz="3200" dirty="0">
                <a:latin typeface="Times New Roman" panose="02020603050405020304" charset="0"/>
                <a:cs typeface="Times New Roman" panose="02020603050405020304" charset="0"/>
              </a:rPr>
              <a:t>passport photograph</a:t>
            </a:r>
          </a:p>
          <a:p>
            <a:pPr marL="571500" indent="-571500" algn="just">
              <a:buAutoNum type="romanLcParenBoth" startAt="4"/>
            </a:pPr>
            <a:r>
              <a:rPr lang="en-US" sz="3200" dirty="0" smtClean="0">
                <a:latin typeface="Times New Roman" panose="02020603050405020304" charset="0"/>
                <a:cs typeface="Times New Roman" panose="02020603050405020304" charset="0"/>
              </a:rPr>
              <a:t>  Means </a:t>
            </a:r>
            <a:r>
              <a:rPr lang="en-US" sz="3200" dirty="0">
                <a:latin typeface="Times New Roman" panose="02020603050405020304" charset="0"/>
                <a:cs typeface="Times New Roman" panose="02020603050405020304" charset="0"/>
              </a:rPr>
              <a:t>of identification (Voter’s card NIN, international </a:t>
            </a:r>
            <a:r>
              <a:rPr lang="en-US" sz="3200" dirty="0" smtClean="0">
                <a:latin typeface="Times New Roman" panose="02020603050405020304" charset="0"/>
                <a:cs typeface="Times New Roman" panose="02020603050405020304" charset="0"/>
              </a:rPr>
              <a:t>   passport</a:t>
            </a:r>
            <a:r>
              <a:rPr lang="en-US" sz="3200" dirty="0">
                <a:latin typeface="Times New Roman" panose="02020603050405020304" charset="0"/>
                <a:cs typeface="Times New Roman" panose="02020603050405020304" charset="0"/>
              </a:rPr>
              <a:t>, Driver’s license)	</a:t>
            </a:r>
            <a:endParaRPr lang="en-US" sz="3200" dirty="0" smtClean="0">
              <a:latin typeface="Times New Roman" panose="02020603050405020304" charset="0"/>
              <a:cs typeface="Times New Roman" panose="02020603050405020304" charset="0"/>
            </a:endParaRPr>
          </a:p>
          <a:p>
            <a:pPr algn="just"/>
            <a:r>
              <a:rPr lang="en-US" sz="3200" dirty="0" smtClean="0">
                <a:latin typeface="Times New Roman" panose="02020603050405020304" charset="0"/>
                <a:cs typeface="Times New Roman" panose="02020603050405020304" charset="0"/>
              </a:rPr>
              <a:t>(v)   Membership </a:t>
            </a:r>
            <a:r>
              <a:rPr lang="en-US" sz="3200" dirty="0">
                <a:latin typeface="Times New Roman" panose="02020603050405020304" charset="0"/>
                <a:cs typeface="Times New Roman" panose="02020603050405020304" charset="0"/>
              </a:rPr>
              <a:t>certificate of a professional body</a:t>
            </a:r>
          </a:p>
          <a:p>
            <a:pPr algn="just"/>
            <a:r>
              <a:rPr lang="en-US" sz="3200" dirty="0" smtClean="0">
                <a:latin typeface="Times New Roman" panose="02020603050405020304" charset="0"/>
                <a:cs typeface="Times New Roman" panose="02020603050405020304" charset="0"/>
              </a:rPr>
              <a:t>(vi) Photocopy </a:t>
            </a:r>
            <a:r>
              <a:rPr lang="en-US" sz="3200" dirty="0">
                <a:latin typeface="Times New Roman" panose="02020603050405020304" charset="0"/>
                <a:cs typeface="Times New Roman" panose="02020603050405020304" charset="0"/>
              </a:rPr>
              <a:t>of NYSC discharge certificate or </a:t>
            </a:r>
            <a:r>
              <a:rPr lang="en-US" sz="3200" dirty="0" smtClean="0">
                <a:latin typeface="Times New Roman" panose="02020603050405020304" charset="0"/>
                <a:cs typeface="Times New Roman" panose="02020603050405020304" charset="0"/>
              </a:rPr>
              <a:t>exemption certificate</a:t>
            </a:r>
            <a:endParaRPr lang="en-US" sz="3200" dirty="0">
              <a:latin typeface="Times New Roman" panose="02020603050405020304" charset="0"/>
              <a:cs typeface="Times New Roman" panose="02020603050405020304" charset="0"/>
            </a:endParaRPr>
          </a:p>
          <a:p>
            <a:pPr algn="just"/>
            <a:r>
              <a:rPr lang="en-US" sz="3200" dirty="0" smtClean="0">
                <a:latin typeface="Times New Roman" panose="02020603050405020304" charset="0"/>
                <a:cs typeface="Times New Roman" panose="02020603050405020304" charset="0"/>
              </a:rPr>
              <a:t>(vii)  Evidence </a:t>
            </a:r>
            <a:r>
              <a:rPr lang="en-US" sz="3200" dirty="0">
                <a:latin typeface="Times New Roman" panose="02020603050405020304" charset="0"/>
                <a:cs typeface="Times New Roman" panose="02020603050405020304" charset="0"/>
              </a:rPr>
              <a:t>of payment of current practice fee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3895" y="1379864"/>
            <a:ext cx="10592973" cy="2062103"/>
          </a:xfrm>
          <a:prstGeom prst="rect">
            <a:avLst/>
          </a:prstGeom>
        </p:spPr>
        <p:txBody>
          <a:bodyPr wrap="square">
            <a:spAutoFit/>
          </a:bodyPr>
          <a:lstStyle/>
          <a:p>
            <a:pPr algn="just"/>
            <a:r>
              <a:rPr lang="en-US" sz="3200" dirty="0">
                <a:latin typeface="Times New Roman" panose="02020603050405020304" charset="0"/>
                <a:cs typeface="Times New Roman" panose="02020603050405020304" charset="0"/>
              </a:rPr>
              <a:t>Your accreditation card should be issued within two (2) months after submitting the aforesaid documents to the Commission. The moment you get the card, you can fly and flow with the Commission in doing the other </a:t>
            </a:r>
            <a:r>
              <a:rPr lang="en-US" sz="3200" dirty="0" smtClean="0">
                <a:latin typeface="Times New Roman" panose="02020603050405020304" charset="0"/>
                <a:cs typeface="Times New Roman" panose="02020603050405020304" charset="0"/>
              </a:rPr>
              <a:t>afore-mentioned </a:t>
            </a:r>
            <a:r>
              <a:rPr lang="en-US" sz="3200" dirty="0">
                <a:latin typeface="Times New Roman" panose="02020603050405020304" charset="0"/>
                <a:cs typeface="Times New Roman" panose="02020603050405020304" charset="0"/>
              </a:rPr>
              <a:t>business.</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53550" y="908427"/>
            <a:ext cx="9551963" cy="4031873"/>
          </a:xfrm>
          <a:prstGeom prst="rect">
            <a:avLst/>
          </a:prstGeom>
        </p:spPr>
        <p:txBody>
          <a:bodyPr wrap="square">
            <a:spAutoFit/>
          </a:bodyPr>
          <a:lstStyle/>
          <a:p>
            <a:pPr algn="just"/>
            <a:r>
              <a:rPr lang="en-US" sz="3200" dirty="0">
                <a:latin typeface="Times New Roman" panose="02020603050405020304" charset="0"/>
                <a:cs typeface="Times New Roman" panose="02020603050405020304" charset="0"/>
              </a:rPr>
              <a:t>Company Incorporation Agent</a:t>
            </a:r>
          </a:p>
          <a:p>
            <a:pPr algn="just"/>
            <a:r>
              <a:rPr lang="en-US" sz="3200" dirty="0">
                <a:latin typeface="Times New Roman" panose="02020603050405020304" charset="0"/>
                <a:cs typeface="Times New Roman" panose="02020603050405020304" charset="0"/>
              </a:rPr>
              <a:t>Your accreditation with the CAC will qualify you to incorporate a Company for clients. You can make at least N40,000 </a:t>
            </a:r>
            <a:r>
              <a:rPr lang="en-US" sz="3200" dirty="0" smtClean="0">
                <a:latin typeface="Times New Roman" panose="02020603050405020304" charset="0"/>
                <a:cs typeface="Times New Roman" panose="02020603050405020304" charset="0"/>
              </a:rPr>
              <a:t>or more from </a:t>
            </a:r>
            <a:r>
              <a:rPr lang="en-US" sz="3200" dirty="0">
                <a:latin typeface="Times New Roman" panose="02020603050405020304" charset="0"/>
                <a:cs typeface="Times New Roman" panose="02020603050405020304" charset="0"/>
              </a:rPr>
              <a:t>a small limited liability company with N1million share capital and this can be completed on your phone or laptop within few hours. You can as well act as agent to register Business Names, Schools, Churches, Clubs, Foundation, Association, Trustees </a:t>
            </a:r>
            <a:r>
              <a:rPr lang="en-US" sz="3200" dirty="0" err="1">
                <a:latin typeface="Times New Roman" panose="02020603050405020304" charset="0"/>
                <a:cs typeface="Times New Roman" panose="02020603050405020304" charset="0"/>
              </a:rPr>
              <a:t>etc</a:t>
            </a:r>
            <a:r>
              <a:rPr lang="en-US" sz="3200" dirty="0">
                <a:latin typeface="Times New Roman" panose="02020603050405020304" charset="0"/>
                <a:cs typeface="Times New Roman" panose="02020603050405020304" charset="0"/>
              </a:rPr>
              <a: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55077" y="1053232"/>
            <a:ext cx="10255348" cy="4031873"/>
          </a:xfrm>
          <a:prstGeom prst="rect">
            <a:avLst/>
          </a:prstGeom>
        </p:spPr>
        <p:txBody>
          <a:bodyPr wrap="square">
            <a:spAutoFit/>
          </a:bodyPr>
          <a:lstStyle/>
          <a:p>
            <a:pPr algn="just"/>
            <a:r>
              <a:rPr lang="en-US" sz="3200" dirty="0">
                <a:latin typeface="Times New Roman" panose="02020603050405020304" charset="0"/>
                <a:cs typeface="Times New Roman" panose="02020603050405020304" charset="0"/>
              </a:rPr>
              <a:t>Company Incorporation Agent</a:t>
            </a:r>
          </a:p>
          <a:p>
            <a:pPr algn="just"/>
            <a:r>
              <a:rPr lang="en-US" sz="3200" dirty="0">
                <a:latin typeface="Times New Roman" panose="02020603050405020304" charset="0"/>
                <a:cs typeface="Times New Roman" panose="02020603050405020304" charset="0"/>
              </a:rPr>
              <a:t>Your accreditation with the CAC will qualify you to incorporate a Company for clients. You can make at least N40,000 from a small limited liability company with N1million share capital and this can be completed on your phone or laptop within few hours. You can as well act as agent to register Business Names, Schools, Churches, Clubs, Foundation, Association, Trustees </a:t>
            </a:r>
            <a:r>
              <a:rPr lang="en-US" sz="3200" dirty="0" err="1">
                <a:latin typeface="Times New Roman" panose="02020603050405020304" charset="0"/>
                <a:cs typeface="Times New Roman" panose="02020603050405020304" charset="0"/>
              </a:rPr>
              <a:t>etc</a:t>
            </a:r>
            <a:r>
              <a:rPr lang="en-US" sz="3200" dirty="0">
                <a:latin typeface="Times New Roman" panose="02020603050405020304" charset="0"/>
                <a:cs typeface="Times New Roman" panose="02020603050405020304" charset="0"/>
              </a:rPr>
              <a:t>’.</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00331" y="1032526"/>
            <a:ext cx="10030265" cy="3046988"/>
          </a:xfrm>
          <a:prstGeom prst="rect">
            <a:avLst/>
          </a:prstGeom>
        </p:spPr>
        <p:txBody>
          <a:bodyPr wrap="square">
            <a:spAutoFit/>
          </a:bodyPr>
          <a:lstStyle/>
          <a:p>
            <a:pPr algn="just"/>
            <a:r>
              <a:rPr lang="en-US" sz="3200" dirty="0">
                <a:latin typeface="Times New Roman" panose="02020603050405020304" charset="0"/>
                <a:cs typeface="Times New Roman" panose="02020603050405020304" charset="0"/>
              </a:rPr>
              <a:t>Company Secretarial  Services</a:t>
            </a:r>
          </a:p>
          <a:p>
            <a:pPr algn="just"/>
            <a:r>
              <a:rPr lang="en-US" sz="3200" dirty="0">
                <a:latin typeface="Times New Roman" panose="02020603050405020304" charset="0"/>
                <a:cs typeface="Times New Roman" panose="02020603050405020304" charset="0"/>
              </a:rPr>
              <a:t>You can take on the company secretarial services for clients out there. You may charge your fee based on meetings </a:t>
            </a:r>
            <a:r>
              <a:rPr lang="en-US" sz="3200" dirty="0" smtClean="0">
                <a:latin typeface="Times New Roman" panose="02020603050405020304" charset="0"/>
                <a:cs typeface="Times New Roman" panose="02020603050405020304" charset="0"/>
              </a:rPr>
              <a:t>(sitting </a:t>
            </a:r>
            <a:r>
              <a:rPr lang="en-US" sz="3200" dirty="0">
                <a:latin typeface="Times New Roman" panose="02020603050405020304" charset="0"/>
                <a:cs typeface="Times New Roman" panose="02020603050405020304" charset="0"/>
              </a:rPr>
              <a:t>fee) per meeting or on an annual basis. You can float a business name in your name to be able to do this once you possess any of the earlier listed professional certificates.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8806" y="445035"/>
            <a:ext cx="10353822" cy="6001643"/>
          </a:xfrm>
          <a:prstGeom prst="rect">
            <a:avLst/>
          </a:prstGeom>
        </p:spPr>
        <p:txBody>
          <a:bodyPr wrap="square">
            <a:spAutoFit/>
          </a:bodyPr>
          <a:lstStyle/>
          <a:p>
            <a:pPr algn="just"/>
            <a:r>
              <a:rPr lang="en-US" sz="3200" dirty="0">
                <a:latin typeface="Times New Roman" panose="02020603050405020304" charset="0"/>
                <a:cs typeface="Times New Roman" panose="02020603050405020304" charset="0"/>
              </a:rPr>
              <a:t>Insolvency Practice</a:t>
            </a:r>
          </a:p>
          <a:p>
            <a:pPr algn="just"/>
            <a:r>
              <a:rPr lang="en-US" sz="3200" dirty="0">
                <a:latin typeface="Times New Roman" panose="02020603050405020304" charset="0"/>
                <a:cs typeface="Times New Roman" panose="02020603050405020304" charset="0"/>
              </a:rPr>
              <a:t>The CAC Companies Regulation 2021 has placed more restrictions on Insolvency Practice. Section 24  of the Companies Regulation 2021 prescribes a special accreditation with the Commission before going into Insolvency Practice. Members of the following professional bodies may apply to the Commission for accreditation as Insolvency Practitioners:</a:t>
            </a:r>
          </a:p>
          <a:p>
            <a:pPr algn="just"/>
            <a:endParaRPr lang="en-US" sz="3200" dirty="0">
              <a:latin typeface="Times New Roman" panose="02020603050405020304" charset="0"/>
              <a:cs typeface="Times New Roman" panose="02020603050405020304" charset="0"/>
            </a:endParaRPr>
          </a:p>
          <a:p>
            <a:pPr algn="just"/>
            <a:r>
              <a:rPr lang="en-US" sz="3200" dirty="0">
                <a:latin typeface="Times New Roman" panose="02020603050405020304" charset="0"/>
                <a:cs typeface="Times New Roman" panose="02020603050405020304" charset="0"/>
              </a:rPr>
              <a:t>(a)	Business Rescue and Insolvency Practitioners Association of Nigeria</a:t>
            </a:r>
          </a:p>
          <a:p>
            <a:pPr algn="just"/>
            <a:endParaRPr lang="en-US" sz="3200" dirty="0">
              <a:latin typeface="Times New Roman" panose="02020603050405020304" charset="0"/>
              <a:cs typeface="Times New Roman" panose="02020603050405020304" charset="0"/>
            </a:endParaRPr>
          </a:p>
          <a:p>
            <a:pPr algn="just"/>
            <a:r>
              <a:rPr lang="en-US" sz="3200" dirty="0">
                <a:latin typeface="Times New Roman" panose="02020603050405020304" charset="0"/>
                <a:cs typeface="Times New Roman" panose="02020603050405020304" charset="0"/>
              </a:rPr>
              <a:t>(b)	Nigerian Bar </a:t>
            </a:r>
            <a:r>
              <a:rPr lang="en-US" sz="3200" dirty="0" smtClean="0">
                <a:latin typeface="Times New Roman" panose="02020603050405020304" charset="0"/>
                <a:cs typeface="Times New Roman" panose="02020603050405020304" charset="0"/>
              </a:rPr>
              <a:t>Association</a:t>
            </a:r>
            <a:endParaRPr lang="en-US" sz="3200" dirty="0">
              <a:latin typeface="Times New Roman" panose="02020603050405020304" charset="0"/>
              <a:cs typeface="Times New Roman" panose="0202060305040502030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26940" y="1133179"/>
            <a:ext cx="9791113" cy="3323987"/>
          </a:xfrm>
          <a:prstGeom prst="rect">
            <a:avLst/>
          </a:prstGeom>
        </p:spPr>
        <p:txBody>
          <a:bodyPr wrap="square">
            <a:spAutoFit/>
          </a:bodyPr>
          <a:lstStyle/>
          <a:p>
            <a:pPr algn="just"/>
            <a:r>
              <a:rPr lang="en-US" sz="3200" dirty="0">
                <a:latin typeface="Times New Roman" panose="02020603050405020304" charset="0"/>
                <a:cs typeface="Times New Roman" panose="02020603050405020304" charset="0"/>
              </a:rPr>
              <a:t>(c)	Institute of Chartered Accounts of Nigeria</a:t>
            </a:r>
          </a:p>
          <a:p>
            <a:pPr algn="just"/>
            <a:endParaRPr lang="en-US" sz="3200" dirty="0">
              <a:latin typeface="Times New Roman" panose="02020603050405020304" charset="0"/>
              <a:cs typeface="Times New Roman" panose="02020603050405020304" charset="0"/>
            </a:endParaRPr>
          </a:p>
          <a:p>
            <a:pPr algn="just"/>
            <a:r>
              <a:rPr lang="en-US" sz="3200" dirty="0">
                <a:latin typeface="Times New Roman" panose="02020603050405020304" charset="0"/>
                <a:cs typeface="Times New Roman" panose="02020603050405020304" charset="0"/>
              </a:rPr>
              <a:t>(d)	Association of National Accountants of Nigeria; and </a:t>
            </a:r>
          </a:p>
          <a:p>
            <a:pPr algn="just"/>
            <a:endParaRPr lang="en-US" sz="3200" dirty="0">
              <a:latin typeface="Times New Roman" panose="02020603050405020304" charset="0"/>
              <a:cs typeface="Times New Roman" panose="02020603050405020304" charset="0"/>
            </a:endParaRPr>
          </a:p>
          <a:p>
            <a:pPr algn="just"/>
            <a:r>
              <a:rPr lang="en-US" sz="3200" dirty="0">
                <a:latin typeface="Times New Roman" panose="02020603050405020304" charset="0"/>
                <a:cs typeface="Times New Roman" panose="02020603050405020304" charset="0"/>
              </a:rPr>
              <a:t>(e)	Institute of Chartered Secretaries and Administrators of Nigeria</a:t>
            </a:r>
          </a:p>
          <a:p>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55077" y="715502"/>
            <a:ext cx="10030265" cy="6001643"/>
          </a:xfrm>
          <a:prstGeom prst="rect">
            <a:avLst/>
          </a:prstGeom>
        </p:spPr>
        <p:txBody>
          <a:bodyPr wrap="square">
            <a:spAutoFit/>
          </a:bodyPr>
          <a:lstStyle/>
          <a:p>
            <a:pPr algn="just"/>
            <a:r>
              <a:rPr lang="en-US" sz="3200" dirty="0">
                <a:latin typeface="Times New Roman" panose="02020603050405020304" charset="0"/>
                <a:cs typeface="Times New Roman" panose="02020603050405020304" charset="0"/>
              </a:rPr>
              <a:t>Requirements for accreditation shall include the following:</a:t>
            </a:r>
          </a:p>
          <a:p>
            <a:pPr algn="just"/>
            <a:r>
              <a:rPr lang="en-US" sz="3200" dirty="0" smtClean="0">
                <a:latin typeface="Times New Roman" panose="02020603050405020304" charset="0"/>
                <a:cs typeface="Times New Roman" panose="02020603050405020304" charset="0"/>
              </a:rPr>
              <a:t>(</a:t>
            </a:r>
            <a:r>
              <a:rPr lang="en-US" sz="3200" dirty="0">
                <a:latin typeface="Times New Roman" panose="02020603050405020304" charset="0"/>
                <a:cs typeface="Times New Roman" panose="02020603050405020304" charset="0"/>
              </a:rPr>
              <a:t>a)	Duly completed form CAC-MISC 02</a:t>
            </a:r>
          </a:p>
          <a:p>
            <a:pPr algn="just"/>
            <a:r>
              <a:rPr lang="en-US" sz="3200" dirty="0" smtClean="0">
                <a:latin typeface="Times New Roman" panose="02020603050405020304" charset="0"/>
                <a:cs typeface="Times New Roman" panose="02020603050405020304" charset="0"/>
              </a:rPr>
              <a:t>(</a:t>
            </a:r>
            <a:r>
              <a:rPr lang="en-US" sz="3200" dirty="0">
                <a:latin typeface="Times New Roman" panose="02020603050405020304" charset="0"/>
                <a:cs typeface="Times New Roman" panose="02020603050405020304" charset="0"/>
              </a:rPr>
              <a:t>b)	Payment of prescribed application </a:t>
            </a:r>
            <a:r>
              <a:rPr lang="en-US" sz="3200" dirty="0" smtClean="0">
                <a:latin typeface="Times New Roman" panose="02020603050405020304" charset="0"/>
                <a:cs typeface="Times New Roman" panose="02020603050405020304" charset="0"/>
              </a:rPr>
              <a:t>fee</a:t>
            </a:r>
          </a:p>
          <a:p>
            <a:pPr algn="just"/>
            <a:r>
              <a:rPr lang="en-US" sz="3200" dirty="0" smtClean="0">
                <a:latin typeface="Times New Roman" panose="02020603050405020304" charset="0"/>
                <a:cs typeface="Times New Roman" panose="02020603050405020304" charset="0"/>
              </a:rPr>
              <a:t>(c</a:t>
            </a:r>
            <a:r>
              <a:rPr lang="en-US" sz="3200" dirty="0">
                <a:latin typeface="Times New Roman" panose="02020603050405020304" charset="0"/>
                <a:cs typeface="Times New Roman" panose="02020603050405020304" charset="0"/>
              </a:rPr>
              <a:t>)	Evidence of membership of relevant professional body</a:t>
            </a:r>
          </a:p>
          <a:p>
            <a:pPr algn="just"/>
            <a:r>
              <a:rPr lang="en-US" sz="3200" dirty="0">
                <a:latin typeface="Times New Roman" panose="02020603050405020304" charset="0"/>
                <a:cs typeface="Times New Roman" panose="02020603050405020304" charset="0"/>
              </a:rPr>
              <a:t>(d)	Evidence of practice as insolvency practitioner for not less than five years immediately preceding the date of application.</a:t>
            </a:r>
          </a:p>
          <a:p>
            <a:pPr marL="514350" indent="-514350" algn="just">
              <a:buAutoNum type="alphaLcParenBoth" startAt="5"/>
            </a:pPr>
            <a:r>
              <a:rPr lang="en-US" sz="3200" dirty="0" smtClean="0">
                <a:latin typeface="Times New Roman" panose="02020603050405020304" charset="0"/>
                <a:cs typeface="Times New Roman" panose="02020603050405020304" charset="0"/>
              </a:rPr>
              <a:t>Evidence </a:t>
            </a:r>
            <a:r>
              <a:rPr lang="en-US" sz="3200" dirty="0">
                <a:latin typeface="Times New Roman" panose="02020603050405020304" charset="0"/>
                <a:cs typeface="Times New Roman" panose="02020603050405020304" charset="0"/>
              </a:rPr>
              <a:t>of eligibility to practice for the current </a:t>
            </a:r>
            <a:r>
              <a:rPr lang="en-US" sz="3200" dirty="0" smtClean="0">
                <a:latin typeface="Times New Roman" panose="02020603050405020304" charset="0"/>
                <a:cs typeface="Times New Roman" panose="02020603050405020304" charset="0"/>
              </a:rPr>
              <a:t>year</a:t>
            </a:r>
          </a:p>
          <a:p>
            <a:pPr marL="514350" indent="-514350" algn="just">
              <a:buAutoNum type="alphaLcParenBoth" startAt="5"/>
            </a:pPr>
            <a:r>
              <a:rPr lang="en-US" sz="3200" dirty="0" smtClean="0">
                <a:latin typeface="Times New Roman" panose="02020603050405020304" charset="0"/>
                <a:cs typeface="Times New Roman" panose="02020603050405020304" charset="0"/>
              </a:rPr>
              <a:t>Evidence </a:t>
            </a:r>
            <a:r>
              <a:rPr lang="en-US" sz="3200" dirty="0">
                <a:latin typeface="Times New Roman" panose="02020603050405020304" charset="0"/>
                <a:cs typeface="Times New Roman" panose="02020603050405020304" charset="0"/>
              </a:rPr>
              <a:t>of completion of accredited course of continuous learning administered by the relevant professional body in the preceding year (in the case of renewal of accreditation)</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9144" y="784666"/>
            <a:ext cx="9917723" cy="1569660"/>
          </a:xfrm>
          <a:prstGeom prst="rect">
            <a:avLst/>
          </a:prstGeom>
        </p:spPr>
        <p:txBody>
          <a:bodyPr wrap="square">
            <a:spAutoFit/>
          </a:bodyPr>
          <a:lstStyle/>
          <a:p>
            <a:pPr algn="just"/>
            <a:r>
              <a:rPr lang="en-US" sz="3200" dirty="0">
                <a:latin typeface="Times New Roman" panose="02020603050405020304" charset="0"/>
                <a:cs typeface="Times New Roman" panose="02020603050405020304" charset="0"/>
              </a:rPr>
              <a:t>Accreditation by the Commission as insolvency practitioner shall be renewable every two years and at no </a:t>
            </a:r>
            <a:r>
              <a:rPr lang="en-US" sz="3200" dirty="0" smtClean="0">
                <a:latin typeface="Times New Roman" panose="02020603050405020304" charset="0"/>
                <a:cs typeface="Times New Roman" panose="02020603050405020304" charset="0"/>
              </a:rPr>
              <a:t>cost.</a:t>
            </a:r>
            <a:endParaRPr lang="en-US" sz="3200" dirty="0">
              <a:latin typeface="Times New Roman" panose="02020603050405020304" charset="0"/>
              <a:cs typeface="Times New Roman" panose="0202060305040502030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Text Box 99"/>
          <p:cNvSpPr txBox="1"/>
          <p:nvPr/>
        </p:nvSpPr>
        <p:spPr>
          <a:xfrm>
            <a:off x="419100" y="1167765"/>
            <a:ext cx="11354435" cy="5016758"/>
          </a:xfrm>
          <a:prstGeom prst="rect">
            <a:avLst/>
          </a:prstGeom>
          <a:noFill/>
          <a:ln w="9525">
            <a:noFill/>
          </a:ln>
        </p:spPr>
        <p:txBody>
          <a:bodyPr wrap="square">
            <a:spAutoFit/>
          </a:bodyPr>
          <a:lstStyle/>
          <a:p>
            <a:pPr indent="0" algn="just"/>
            <a:r>
              <a:rPr lang="en-US" sz="3200" b="0" dirty="0">
                <a:latin typeface="Times New Roman" panose="02020603050405020304" charset="0"/>
              </a:rPr>
              <a:t>The recent recruitment into the teaching profession in Oyo state had 6000 </a:t>
            </a:r>
            <a:r>
              <a:rPr lang="en-US" sz="3200" b="0" dirty="0" smtClean="0">
                <a:latin typeface="Times New Roman" panose="02020603050405020304" charset="0"/>
              </a:rPr>
              <a:t>applications </a:t>
            </a:r>
            <a:r>
              <a:rPr lang="en-US" sz="3200" b="0" dirty="0">
                <a:latin typeface="Times New Roman" panose="02020603050405020304" charset="0"/>
              </a:rPr>
              <a:t>received for 750 vacancies. This is just the naked truth about the world of work out </a:t>
            </a:r>
            <a:r>
              <a:rPr lang="en-US" sz="3200" b="0" dirty="0" smtClean="0">
                <a:latin typeface="Times New Roman" panose="02020603050405020304" charset="0"/>
              </a:rPr>
              <a:t>there and the reality of the employment situation in Nigeria.</a:t>
            </a:r>
            <a:endParaRPr lang="en-US" sz="3200" b="0" dirty="0">
              <a:latin typeface="Times New Roman" panose="02020603050405020304" charset="0"/>
            </a:endParaRPr>
          </a:p>
          <a:p>
            <a:pPr indent="0" algn="just"/>
            <a:r>
              <a:rPr lang="en-US" sz="3200" b="0" dirty="0" smtClean="0">
                <a:latin typeface="Times New Roman" panose="02020603050405020304" charset="0"/>
              </a:rPr>
              <a:t>New </a:t>
            </a:r>
            <a:r>
              <a:rPr lang="en-US" sz="3200" b="0" dirty="0">
                <a:latin typeface="Times New Roman" panose="02020603050405020304" charset="0"/>
              </a:rPr>
              <a:t>companies are not coming up.  In fact the existing ones are now closing down or relocating to other environment where the business climate is friendly.</a:t>
            </a:r>
          </a:p>
          <a:p>
            <a:pPr indent="0" algn="just"/>
            <a:r>
              <a:rPr lang="en-US" sz="3200" b="0" dirty="0" smtClean="0">
                <a:latin typeface="Times New Roman" panose="02020603050405020304" charset="0"/>
              </a:rPr>
              <a:t>Bearing </a:t>
            </a:r>
            <a:r>
              <a:rPr lang="en-US" sz="3200" b="0" dirty="0">
                <a:latin typeface="Times New Roman" panose="02020603050405020304" charset="0"/>
              </a:rPr>
              <a:t>this in mind, a young graduate of today needs to brace up and be fully kitted to be able to gain little employment opportunities out there.</a:t>
            </a:r>
            <a:endParaRPr lang="en-US" sz="3200"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28466" y="587718"/>
            <a:ext cx="10044333" cy="5785485"/>
          </a:xfrm>
          <a:prstGeom prst="rect">
            <a:avLst/>
          </a:prstGeom>
        </p:spPr>
        <p:txBody>
          <a:bodyPr wrap="square">
            <a:spAutoFit/>
          </a:bodyPr>
          <a:lstStyle/>
          <a:p>
            <a:r>
              <a:rPr lang="en-US" dirty="0"/>
              <a:t>		</a:t>
            </a:r>
          </a:p>
          <a:p>
            <a:pPr marL="285750" indent="-285750" algn="just">
              <a:buFont typeface="Arial" panose="020B0604020202020204" pitchFamily="34" charset="0"/>
              <a:buChar char="•"/>
            </a:pPr>
            <a:r>
              <a:rPr lang="en-US" sz="3200" dirty="0" smtClean="0">
                <a:latin typeface="Times New Roman" panose="02020603050405020304" charset="0"/>
                <a:cs typeface="Times New Roman" panose="02020603050405020304" charset="0"/>
              </a:rPr>
              <a:t>Corporate </a:t>
            </a:r>
            <a:r>
              <a:rPr lang="en-US" sz="3200" dirty="0">
                <a:latin typeface="Times New Roman" panose="02020603050405020304" charset="0"/>
                <a:cs typeface="Times New Roman" panose="02020603050405020304" charset="0"/>
              </a:rPr>
              <a:t>Governance </a:t>
            </a:r>
            <a:r>
              <a:rPr lang="en-US" sz="3200" dirty="0" smtClean="0">
                <a:latin typeface="Times New Roman" panose="02020603050405020304" charset="0"/>
                <a:cs typeface="Times New Roman" panose="02020603050405020304" charset="0"/>
              </a:rPr>
              <a:t>Evaluation: CAMA 2020 requires every company to have corporate governance audit </a:t>
            </a:r>
            <a:r>
              <a:rPr lang="en-US" sz="3200" dirty="0" err="1" smtClean="0">
                <a:latin typeface="Times New Roman" panose="02020603050405020304" charset="0"/>
                <a:cs typeface="Times New Roman" panose="02020603050405020304" charset="0"/>
              </a:rPr>
              <a:t>facilitated</a:t>
            </a:r>
            <a:r>
              <a:rPr lang="en-US" sz="3200" dirty="0" smtClean="0">
                <a:latin typeface="Times New Roman" panose="02020603050405020304" charset="0"/>
                <a:cs typeface="Times New Roman" panose="02020603050405020304" charset="0"/>
              </a:rPr>
              <a:t> be an independent consultant once every three years. This is an </a:t>
            </a:r>
            <a:r>
              <a:rPr lang="en-US" sz="3200" dirty="0" err="1" smtClean="0">
                <a:latin typeface="Times New Roman" panose="02020603050405020304" charset="0"/>
                <a:cs typeface="Times New Roman" panose="02020603050405020304" charset="0"/>
              </a:rPr>
              <a:t>opportunity</a:t>
            </a:r>
            <a:r>
              <a:rPr lang="en-US" sz="3200" dirty="0" smtClean="0">
                <a:latin typeface="Times New Roman" panose="02020603050405020304" charset="0"/>
                <a:cs typeface="Times New Roman" panose="02020603050405020304" charset="0"/>
              </a:rPr>
              <a:t> for us to </a:t>
            </a:r>
            <a:r>
              <a:rPr lang="en-US" sz="3200" smtClean="0">
                <a:latin typeface="Times New Roman" panose="02020603050405020304" charset="0"/>
                <a:cs typeface="Times New Roman" panose="02020603050405020304" charset="0"/>
              </a:rPr>
              <a:t>take advantage of. </a:t>
            </a:r>
            <a:endParaRPr lang="en-US" sz="3200" dirty="0" smtClean="0">
              <a:latin typeface="Times New Roman" panose="02020603050405020304" charset="0"/>
              <a:cs typeface="Times New Roman" panose="02020603050405020304" charset="0"/>
            </a:endParaRPr>
          </a:p>
          <a:p>
            <a:pPr marL="285750" indent="-285750" algn="just">
              <a:buFont typeface="Arial" panose="020B0604020202020204" pitchFamily="34" charset="0"/>
              <a:buChar char="•"/>
            </a:pPr>
            <a:r>
              <a:rPr lang="en-US" sz="3200" dirty="0" smtClean="0">
                <a:latin typeface="Times New Roman" panose="02020603050405020304" charset="0"/>
                <a:cs typeface="Times New Roman" panose="02020603050405020304" charset="0"/>
              </a:rPr>
              <a:t>Board evaluation consultant</a:t>
            </a:r>
          </a:p>
          <a:p>
            <a:pPr marL="285750" indent="-285750" algn="just">
              <a:buFont typeface="Arial" panose="020B0604020202020204" pitchFamily="34" charset="0"/>
              <a:buChar char="•"/>
            </a:pPr>
            <a:r>
              <a:rPr lang="en-US" sz="3200" dirty="0" smtClean="0">
                <a:latin typeface="Times New Roman" panose="02020603050405020304" charset="0"/>
                <a:cs typeface="Times New Roman" panose="02020603050405020304" charset="0"/>
              </a:rPr>
              <a:t>General advisory services on compliance issues</a:t>
            </a:r>
          </a:p>
          <a:p>
            <a:pPr algn="just"/>
            <a:endParaRPr lang="en-US" sz="3200" dirty="0">
              <a:latin typeface="Times New Roman" panose="02020603050405020304" charset="0"/>
              <a:cs typeface="Times New Roman" panose="02020603050405020304" charset="0"/>
            </a:endParaRPr>
          </a:p>
          <a:p>
            <a:pPr algn="just"/>
            <a:r>
              <a:rPr lang="en-US" sz="3200" dirty="0" smtClean="0">
                <a:latin typeface="Times New Roman" panose="02020603050405020304" charset="0"/>
                <a:cs typeface="Times New Roman" panose="02020603050405020304" charset="0"/>
              </a:rPr>
              <a:t>In conclusion, times are hard and we need to use what we have to get what we want. Think outside the box and generate ideas that can keep you busy and launch you out of the unemployment market.</a:t>
            </a:r>
            <a:endParaRPr lang="en-US" sz="3200" dirty="0">
              <a:latin typeface="Times New Roman" panose="02020603050405020304" charset="0"/>
              <a:cs typeface="Times New Roman" panose="0202060305040502030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51053" y="2328699"/>
            <a:ext cx="6096000" cy="1554272"/>
          </a:xfrm>
          <a:prstGeom prst="rect">
            <a:avLst/>
          </a:prstGeom>
        </p:spPr>
        <p:txBody>
          <a:bodyPr>
            <a:spAutoFit/>
          </a:bodyPr>
          <a:lstStyle/>
          <a:p>
            <a:r>
              <a:rPr lang="en-US" dirty="0"/>
              <a:t>		</a:t>
            </a:r>
          </a:p>
          <a:p>
            <a:r>
              <a:rPr lang="en-US" sz="7700" dirty="0" smtClean="0">
                <a:latin typeface="Times New Roman" panose="02020603050405020304" charset="0"/>
                <a:cs typeface="Times New Roman" panose="02020603050405020304" charset="0"/>
              </a:rPr>
              <a:t>THANK YOU</a:t>
            </a:r>
            <a:endParaRPr lang="en-US" sz="7700" dirty="0">
              <a:latin typeface="Times New Roman" panose="02020603050405020304" charset="0"/>
              <a:cs typeface="Times New Roman" panose="0202060305040502030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Text Box 99"/>
          <p:cNvSpPr txBox="1"/>
          <p:nvPr/>
        </p:nvSpPr>
        <p:spPr>
          <a:xfrm>
            <a:off x="812800" y="749300"/>
            <a:ext cx="10600690" cy="5016758"/>
          </a:xfrm>
          <a:prstGeom prst="rect">
            <a:avLst/>
          </a:prstGeom>
          <a:noFill/>
          <a:ln w="9525">
            <a:noFill/>
          </a:ln>
        </p:spPr>
        <p:txBody>
          <a:bodyPr wrap="square">
            <a:spAutoFit/>
          </a:bodyPr>
          <a:lstStyle/>
          <a:p>
            <a:pPr indent="0" algn="just"/>
            <a:r>
              <a:rPr lang="en-US" sz="3200" b="0" dirty="0">
                <a:latin typeface="Times New Roman" panose="02020603050405020304" charset="0"/>
              </a:rPr>
              <a:t>The irony is that as glooming as the environment is, people still get well paid employment. To be employable in this dynamic business environment, you must possess both hard skills and soft skills</a:t>
            </a:r>
            <a:r>
              <a:rPr lang="en-US" sz="3200" b="0" dirty="0" smtClean="0">
                <a:latin typeface="Times New Roman" panose="02020603050405020304" charset="0"/>
              </a:rPr>
              <a:t>.</a:t>
            </a:r>
          </a:p>
          <a:p>
            <a:pPr indent="0" algn="just"/>
            <a:r>
              <a:rPr lang="en-US" sz="3200" b="0" dirty="0" smtClean="0">
                <a:latin typeface="Times New Roman" panose="02020603050405020304" charset="0"/>
              </a:rPr>
              <a:t> </a:t>
            </a:r>
            <a:r>
              <a:rPr lang="en-US" sz="3200" b="0" dirty="0">
                <a:latin typeface="Times New Roman" panose="02020603050405020304" charset="0"/>
              </a:rPr>
              <a:t>So much energies have been deployed in building the hard skills in schools but soft skills are barely developed. We are in a VUCA world; the world which is </a:t>
            </a:r>
            <a:r>
              <a:rPr lang="en-US" sz="3200" b="0" dirty="0" smtClean="0">
                <a:latin typeface="Times New Roman" panose="02020603050405020304" charset="0"/>
              </a:rPr>
              <a:t>VOLATILE</a:t>
            </a:r>
            <a:r>
              <a:rPr lang="en-US" sz="3200" b="0" dirty="0">
                <a:latin typeface="Times New Roman" panose="02020603050405020304" charset="0"/>
              </a:rPr>
              <a:t>, UNCERTAIN, COMPLEX and AMBIGUOS. We must be able to learn new skills and </a:t>
            </a:r>
            <a:r>
              <a:rPr lang="en-US" sz="3200" b="0" dirty="0" smtClean="0">
                <a:latin typeface="Times New Roman" panose="02020603050405020304" charset="0"/>
              </a:rPr>
              <a:t>acquire new knowledge </a:t>
            </a:r>
            <a:r>
              <a:rPr lang="en-US" sz="3200" b="0" dirty="0">
                <a:latin typeface="Times New Roman" panose="02020603050405020304" charset="0"/>
              </a:rPr>
              <a:t>for us to be relevant and employable in the VUCA world of work today.</a:t>
            </a:r>
            <a:endParaRPr lang="en-US" sz="3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Text Box 99"/>
          <p:cNvSpPr txBox="1"/>
          <p:nvPr/>
        </p:nvSpPr>
        <p:spPr>
          <a:xfrm>
            <a:off x="847725" y="1115695"/>
            <a:ext cx="10497185" cy="4031873"/>
          </a:xfrm>
          <a:prstGeom prst="rect">
            <a:avLst/>
          </a:prstGeom>
          <a:noFill/>
          <a:ln w="9525">
            <a:noFill/>
          </a:ln>
        </p:spPr>
        <p:txBody>
          <a:bodyPr wrap="square">
            <a:spAutoFit/>
          </a:bodyPr>
          <a:lstStyle/>
          <a:p>
            <a:pPr indent="0" algn="just"/>
            <a:r>
              <a:rPr lang="en-US" sz="3200" b="0" dirty="0" smtClean="0">
                <a:latin typeface="Times New Roman" panose="02020603050405020304" charset="0"/>
              </a:rPr>
              <a:t>WHAT QUALITIES DO WE NEED TO NAVIGATE THE VUCA WORLD</a:t>
            </a:r>
          </a:p>
          <a:p>
            <a:pPr indent="0" algn="just"/>
            <a:r>
              <a:rPr lang="en-US" sz="3200" b="0" dirty="0" smtClean="0">
                <a:latin typeface="Times New Roman" panose="02020603050405020304" charset="0"/>
              </a:rPr>
              <a:t>A balanced approach </a:t>
            </a:r>
            <a:r>
              <a:rPr lang="en-US" sz="3200" b="0" dirty="0">
                <a:latin typeface="Times New Roman" panose="02020603050405020304" charset="0"/>
              </a:rPr>
              <a:t>to </a:t>
            </a:r>
            <a:r>
              <a:rPr lang="en-US" sz="3200" b="0" dirty="0" smtClean="0">
                <a:latin typeface="Times New Roman" panose="02020603050405020304" charset="0"/>
              </a:rPr>
              <a:t>risk </a:t>
            </a:r>
            <a:endParaRPr lang="en-US" sz="3200" b="0" dirty="0">
              <a:latin typeface="Times New Roman" panose="02020603050405020304" charset="0"/>
            </a:endParaRPr>
          </a:p>
          <a:p>
            <a:pPr indent="0" algn="just"/>
            <a:r>
              <a:rPr lang="en-US" sz="3200" b="0" dirty="0">
                <a:latin typeface="Times New Roman" panose="02020603050405020304" charset="0"/>
              </a:rPr>
              <a:t>Open to experimentation and comfortable with uncertainty</a:t>
            </a:r>
          </a:p>
          <a:p>
            <a:pPr indent="0" algn="just"/>
            <a:r>
              <a:rPr lang="en-US" sz="3200" b="0" dirty="0">
                <a:latin typeface="Times New Roman" panose="02020603050405020304" charset="0"/>
              </a:rPr>
              <a:t>Psychological and physical self-awareness </a:t>
            </a:r>
          </a:p>
          <a:p>
            <a:pPr indent="0" algn="just"/>
            <a:r>
              <a:rPr lang="en-US" sz="3200" b="0" dirty="0">
                <a:latin typeface="Times New Roman" panose="02020603050405020304" charset="0"/>
              </a:rPr>
              <a:t>Comfortable with and not prejudiced toward change</a:t>
            </a:r>
          </a:p>
          <a:p>
            <a:pPr indent="0" algn="just"/>
            <a:r>
              <a:rPr lang="en-US" sz="3200" b="0" dirty="0">
                <a:latin typeface="Times New Roman" panose="02020603050405020304" charset="0"/>
              </a:rPr>
              <a:t>Curiosity with ability to learn fast</a:t>
            </a:r>
          </a:p>
          <a:p>
            <a:pPr indent="0" algn="just"/>
            <a:r>
              <a:rPr lang="en-US" sz="3200" b="0" dirty="0">
                <a:latin typeface="Times New Roman" panose="02020603050405020304" charset="0"/>
              </a:rPr>
              <a:t>Solution-oriented with ruthless prioritization</a:t>
            </a:r>
            <a:endParaRPr lang="en-US" sz="3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Text Box 99"/>
          <p:cNvSpPr txBox="1"/>
          <p:nvPr/>
        </p:nvSpPr>
        <p:spPr>
          <a:xfrm>
            <a:off x="890270" y="428625"/>
            <a:ext cx="10694670" cy="6001643"/>
          </a:xfrm>
          <a:prstGeom prst="rect">
            <a:avLst/>
          </a:prstGeom>
          <a:noFill/>
          <a:ln w="9525">
            <a:noFill/>
          </a:ln>
        </p:spPr>
        <p:txBody>
          <a:bodyPr wrap="square">
            <a:spAutoFit/>
          </a:bodyPr>
          <a:lstStyle/>
          <a:p>
            <a:pPr indent="0" algn="just">
              <a:buFont typeface="Arial" panose="020B0604020202020204" pitchFamily="34" charset="0"/>
              <a:buNone/>
            </a:pPr>
            <a:r>
              <a:rPr lang="en-US" sz="3200" b="0" dirty="0" smtClean="0">
                <a:latin typeface="Times New Roman" panose="02020603050405020304" charset="0"/>
              </a:rPr>
              <a:t>CRITICAL SUCCESS FACTORS </a:t>
            </a:r>
          </a:p>
          <a:p>
            <a:pPr indent="0" algn="just">
              <a:buFont typeface="Arial" panose="020B0604020202020204" pitchFamily="34" charset="0"/>
              <a:buNone/>
            </a:pPr>
            <a:r>
              <a:rPr lang="en-US" sz="3200" b="0" dirty="0" smtClean="0">
                <a:latin typeface="Times New Roman" panose="02020603050405020304" charset="0"/>
              </a:rPr>
              <a:t> </a:t>
            </a:r>
          </a:p>
          <a:p>
            <a:pPr indent="0" algn="just">
              <a:buFont typeface="+mj-lt"/>
              <a:buNone/>
            </a:pPr>
            <a:r>
              <a:rPr lang="en-US" sz="3200" b="0" dirty="0" smtClean="0">
                <a:latin typeface="Times New Roman" panose="02020603050405020304" charset="0"/>
              </a:rPr>
              <a:t>You must have ability </a:t>
            </a:r>
            <a:r>
              <a:rPr lang="en-US" sz="3200" b="0" dirty="0">
                <a:latin typeface="Times New Roman" panose="02020603050405020304" charset="0"/>
              </a:rPr>
              <a:t>to work with others in a multi-cultural environment, multi-ethnic, and a mix of gender </a:t>
            </a:r>
            <a:r>
              <a:rPr lang="en-US" sz="3200" b="0" dirty="0" smtClean="0">
                <a:latin typeface="Times New Roman" panose="02020603050405020304" charset="0"/>
              </a:rPr>
              <a:t>.</a:t>
            </a:r>
            <a:endParaRPr lang="en-US" sz="3200" b="0" u="sng" dirty="0">
              <a:latin typeface="Times New Roman" panose="02020603050405020304" charset="0"/>
            </a:endParaRPr>
          </a:p>
          <a:p>
            <a:pPr indent="0" algn="just">
              <a:buFont typeface="+mj-lt"/>
              <a:buNone/>
            </a:pPr>
            <a:r>
              <a:rPr lang="en-US" sz="3200" b="0" dirty="0" smtClean="0">
                <a:latin typeface="Times New Roman" panose="02020603050405020304" charset="0"/>
              </a:rPr>
              <a:t>You must have ability </a:t>
            </a:r>
            <a:r>
              <a:rPr lang="en-US" sz="3200" b="0" dirty="0">
                <a:latin typeface="Times New Roman" panose="02020603050405020304" charset="0"/>
              </a:rPr>
              <a:t>to use technology to solve </a:t>
            </a:r>
            <a:r>
              <a:rPr lang="en-US" sz="3200" b="0" dirty="0" smtClean="0">
                <a:latin typeface="Times New Roman" panose="02020603050405020304" charset="0"/>
              </a:rPr>
              <a:t>problem– </a:t>
            </a:r>
            <a:r>
              <a:rPr lang="en-US" sz="3200" b="0" dirty="0">
                <a:latin typeface="Times New Roman" panose="02020603050405020304" charset="0"/>
              </a:rPr>
              <a:t>meeting; </a:t>
            </a:r>
            <a:r>
              <a:rPr lang="en-US" sz="3200" b="0" dirty="0" smtClean="0">
                <a:latin typeface="Times New Roman" panose="02020603050405020304" charset="0"/>
              </a:rPr>
              <a:t>decision making, estimate, (use ;zoom</a:t>
            </a:r>
            <a:r>
              <a:rPr lang="en-US" sz="3200" b="0" dirty="0">
                <a:latin typeface="Times New Roman" panose="02020603050405020304" charset="0"/>
              </a:rPr>
              <a:t>, </a:t>
            </a:r>
            <a:r>
              <a:rPr lang="en-US" sz="3200" b="0" dirty="0" err="1">
                <a:latin typeface="Times New Roman" panose="02020603050405020304" charset="0"/>
              </a:rPr>
              <a:t>whatsapp</a:t>
            </a:r>
            <a:r>
              <a:rPr lang="en-US" sz="3200" b="0" dirty="0">
                <a:latin typeface="Times New Roman" panose="02020603050405020304" charset="0"/>
              </a:rPr>
              <a:t> and </a:t>
            </a:r>
            <a:r>
              <a:rPr lang="en-US" sz="3200" b="0" dirty="0" smtClean="0">
                <a:latin typeface="Times New Roman" panose="02020603050405020304" charset="0"/>
              </a:rPr>
              <a:t>email for meetings)  </a:t>
            </a:r>
            <a:endParaRPr lang="en-US" sz="3200" b="0" dirty="0">
              <a:latin typeface="Times New Roman" panose="02020603050405020304" charset="0"/>
            </a:endParaRPr>
          </a:p>
          <a:p>
            <a:pPr indent="0" algn="just">
              <a:buFont typeface="+mj-lt"/>
              <a:buNone/>
            </a:pPr>
            <a:r>
              <a:rPr lang="en-US" sz="3200" b="0" dirty="0">
                <a:latin typeface="Times New Roman" panose="02020603050405020304" charset="0"/>
              </a:rPr>
              <a:t>Engagement, understanding the </a:t>
            </a:r>
            <a:r>
              <a:rPr lang="en-US" sz="3200" b="0" dirty="0" smtClean="0">
                <a:latin typeface="Times New Roman" panose="02020603050405020304" charset="0"/>
              </a:rPr>
              <a:t>difference </a:t>
            </a:r>
            <a:r>
              <a:rPr lang="en-US" sz="3200" b="0" dirty="0">
                <a:latin typeface="Times New Roman" panose="02020603050405020304" charset="0"/>
              </a:rPr>
              <a:t>between technology and digital </a:t>
            </a:r>
            <a:r>
              <a:rPr lang="en-US" sz="3200" b="0" dirty="0" smtClean="0">
                <a:latin typeface="Times New Roman" panose="02020603050405020304" charset="0"/>
              </a:rPr>
              <a:t>environment </a:t>
            </a:r>
            <a:r>
              <a:rPr lang="en-US" sz="3200" b="0" dirty="0">
                <a:latin typeface="Times New Roman" panose="02020603050405020304" charset="0"/>
              </a:rPr>
              <a:t>and the link between technology and wellness are three critical success factors in the workplace of the future. </a:t>
            </a:r>
          </a:p>
          <a:p>
            <a:pPr indent="0" algn="just">
              <a:buFont typeface="+mj-lt"/>
              <a:buNone/>
            </a:pPr>
            <a:r>
              <a:rPr lang="en-US" sz="3200" b="0" dirty="0">
                <a:latin typeface="Times New Roman" panose="02020603050405020304" charset="0"/>
              </a:rPr>
              <a:t>You must be technology savvy </a:t>
            </a:r>
            <a:r>
              <a:rPr lang="en-US" sz="3200" b="0" dirty="0" err="1">
                <a:latin typeface="Times New Roman" panose="02020603050405020304" charset="0"/>
              </a:rPr>
              <a:t>i.e</a:t>
            </a:r>
            <a:r>
              <a:rPr lang="en-US" sz="3200" b="0" dirty="0">
                <a:latin typeface="Times New Roman" panose="02020603050405020304" charset="0"/>
              </a:rPr>
              <a:t> you must use technologies to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Text Box 99"/>
          <p:cNvSpPr txBox="1"/>
          <p:nvPr/>
        </p:nvSpPr>
        <p:spPr>
          <a:xfrm>
            <a:off x="757555" y="576580"/>
            <a:ext cx="10991850" cy="2554545"/>
          </a:xfrm>
          <a:prstGeom prst="rect">
            <a:avLst/>
          </a:prstGeom>
          <a:noFill/>
          <a:ln w="9525">
            <a:noFill/>
          </a:ln>
        </p:spPr>
        <p:txBody>
          <a:bodyPr wrap="square">
            <a:spAutoFit/>
          </a:bodyPr>
          <a:lstStyle/>
          <a:p>
            <a:pPr indent="0" algn="just"/>
            <a:r>
              <a:rPr lang="en-US" sz="3200" dirty="0">
                <a:latin typeface="Times New Roman" panose="02020603050405020304" charset="0"/>
                <a:sym typeface="+mn-ea"/>
              </a:rPr>
              <a:t>improve your human productivity. A research finding has shown that the actual hours of work are increasing while the productivity is </a:t>
            </a:r>
            <a:r>
              <a:rPr lang="en-US" sz="3200" b="0" dirty="0" smtClean="0">
                <a:latin typeface="Times New Roman" panose="02020603050405020304" charset="0"/>
              </a:rPr>
              <a:t>reducing.  </a:t>
            </a:r>
            <a:r>
              <a:rPr lang="en-US" sz="3200" dirty="0" smtClean="0">
                <a:latin typeface="Times New Roman" panose="02020603050405020304" charset="0"/>
              </a:rPr>
              <a:t>Technology will help p</a:t>
            </a:r>
            <a:r>
              <a:rPr lang="en-US" sz="3200" b="0" dirty="0" smtClean="0">
                <a:latin typeface="Times New Roman" panose="02020603050405020304" charset="0"/>
              </a:rPr>
              <a:t>eople to do more. Employers out there are looking for those can use technology to solve their business problems.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Text Box 99"/>
          <p:cNvSpPr txBox="1"/>
          <p:nvPr/>
        </p:nvSpPr>
        <p:spPr>
          <a:xfrm>
            <a:off x="409575" y="687070"/>
            <a:ext cx="11372850" cy="6000750"/>
          </a:xfrm>
          <a:prstGeom prst="rect">
            <a:avLst/>
          </a:prstGeom>
          <a:noFill/>
          <a:ln w="9525">
            <a:noFill/>
          </a:ln>
        </p:spPr>
        <p:txBody>
          <a:bodyPr wrap="square">
            <a:spAutoFit/>
          </a:bodyPr>
          <a:lstStyle/>
          <a:p>
            <a:pPr indent="0" algn="just"/>
            <a:r>
              <a:rPr lang="en-US" sz="3200" b="0" u="sng">
                <a:latin typeface="Times New Roman" panose="02020603050405020304" charset="0"/>
              </a:rPr>
              <a:t>Multi-skills</a:t>
            </a:r>
            <a:r>
              <a:rPr lang="en-US" sz="3200" b="0">
                <a:latin typeface="Times New Roman" panose="02020603050405020304" charset="0"/>
              </a:rPr>
              <a:t>: An employee of tomorrow is one who is multi-skilled. As an accountant, you may need to be a chartered secretary with in-depth knowledge of law, a stock broker and capital market registrar. The multiplicity of skills embodied in you will definitely stand you out. When you are auditing, you are also thinking of the corporate governance aspect of the business, labour law and how it affects the business, the implication of change to the tax law etc.</a:t>
            </a:r>
          </a:p>
          <a:p>
            <a:pPr indent="0" algn="just"/>
            <a:r>
              <a:rPr lang="en-US" sz="3200" b="0">
                <a:latin typeface="Times New Roman" panose="02020603050405020304" charset="0"/>
              </a:rPr>
              <a:t> </a:t>
            </a:r>
          </a:p>
          <a:p>
            <a:pPr indent="0" algn="just"/>
            <a:r>
              <a:rPr lang="en-US" sz="3200" b="0">
                <a:latin typeface="Times New Roman" panose="02020603050405020304" charset="0"/>
              </a:rPr>
              <a:t>Brain Tracy in one of her books list the following nine success factors that can help to achieve the best in life both personally and professionally. </a:t>
            </a:r>
            <a:endParaRPr lang="en-US" sz="3200" b="0" u="sng">
              <a:latin typeface="Times New Roman" panose="02020603050405020304" charset="0"/>
            </a:endParaRPr>
          </a:p>
          <a:p>
            <a:pPr indent="0" algn="just"/>
            <a:r>
              <a:rPr lang="en-US" sz="3200" b="0" u="sng">
                <a:latin typeface="Times New Roman" panose="02020603050405020304" charset="0"/>
              </a:rPr>
              <a:t> </a:t>
            </a:r>
            <a:endParaRPr lang="en-US" sz="320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Text Box 99"/>
          <p:cNvSpPr txBox="1"/>
          <p:nvPr/>
        </p:nvSpPr>
        <p:spPr>
          <a:xfrm>
            <a:off x="805815" y="1028065"/>
            <a:ext cx="10911205" cy="5015865"/>
          </a:xfrm>
          <a:prstGeom prst="rect">
            <a:avLst/>
          </a:prstGeom>
          <a:noFill/>
          <a:ln w="9525">
            <a:noFill/>
          </a:ln>
        </p:spPr>
        <p:txBody>
          <a:bodyPr wrap="square">
            <a:spAutoFit/>
          </a:bodyPr>
          <a:lstStyle/>
          <a:p>
            <a:pPr indent="0" algn="just"/>
            <a:r>
              <a:rPr lang="en-US" sz="3200" b="0" u="sng">
                <a:latin typeface="Times New Roman" panose="02020603050405020304" charset="0"/>
              </a:rPr>
              <a:t>Education</a:t>
            </a:r>
            <a:r>
              <a:rPr lang="en-US" sz="3200" b="0">
                <a:latin typeface="Times New Roman" panose="02020603050405020304" charset="0"/>
              </a:rPr>
              <a:t>: The highest paid people are the ones who have an education and who knows more than an average person. If you want to make progress in life you must be educated so that you can have the knowledge, insights and facts about your field and know the trend. You must adopt learning as a lifelong habit.</a:t>
            </a:r>
          </a:p>
          <a:p>
            <a:pPr indent="0" algn="just"/>
            <a:r>
              <a:rPr lang="en-US" sz="3200" b="0">
                <a:latin typeface="Times New Roman" panose="02020603050405020304" charset="0"/>
              </a:rPr>
              <a:t>A recent publication from the Head of Service of the Federation says, henceforth, professional certificate will no longer be accepted as entry level qualification in the civil service. In the past with your ACA qualification, you are automatically qualified to be employed into grade level 10 step 1 in the civil service. </a:t>
            </a:r>
            <a:endParaRPr lang="en-US" sz="320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2184</Words>
  <Application>WPS Presentation</Application>
  <PresentationFormat>Custom</PresentationFormat>
  <Paragraphs>111</Paragraphs>
  <Slides>31</Slides>
  <Notes>0</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Critical Success Factors: Panacea for gainful Employment Opportunities in the Dynamic Business Environment  The reality in Nigeria now, and everywhere else is that job opportunities are shrinking. Companies are not expanding or growing to justify employment of more hands. Those already in employment are not willing to retire early. There is so much agitation to increase the retirement age of lecturers to 65 and professors to 70 years. Teachers will now retire at either 65 or when they clock 40 years in service, whichever comes first. Civil service or public servant jobs are not there anymore.</dc:title>
  <dc:creator>User</dc:creator>
  <cp:lastModifiedBy>0433</cp:lastModifiedBy>
  <cp:revision>22</cp:revision>
  <cp:lastPrinted>2022-03-15T08:02:00Z</cp:lastPrinted>
  <dcterms:created xsi:type="dcterms:W3CDTF">2022-03-14T09:39:00Z</dcterms:created>
  <dcterms:modified xsi:type="dcterms:W3CDTF">2022-05-17T14:24:16Z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2D84DAEE31264E479B5A97E6CB0B1959</vt:lpwstr>
  </property>
  <property fmtid="{D5CDD505-2E9C-101B-9397-08002B2CF9AE}" pid="3" name="KSOProductBuildVer">
    <vt:lpwstr>1033-11.2.0.11029</vt:lpwstr>
  </property>
</Properties>
</file>